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9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2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3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6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7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8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66"/>
  </p:notesMasterIdLst>
  <p:sldIdLst>
    <p:sldId id="256" r:id="rId3"/>
    <p:sldId id="257" r:id="rId4"/>
    <p:sldId id="258" r:id="rId5"/>
    <p:sldId id="259" r:id="rId6"/>
    <p:sldId id="260" r:id="rId7"/>
    <p:sldId id="261" r:id="rId8"/>
    <p:sldId id="307" r:id="rId9"/>
    <p:sldId id="298" r:id="rId10"/>
    <p:sldId id="299" r:id="rId11"/>
    <p:sldId id="309" r:id="rId12"/>
    <p:sldId id="329" r:id="rId13"/>
    <p:sldId id="262" r:id="rId14"/>
    <p:sldId id="345" r:id="rId15"/>
    <p:sldId id="285" r:id="rId16"/>
    <p:sldId id="336" r:id="rId17"/>
    <p:sldId id="264" r:id="rId18"/>
    <p:sldId id="337" r:id="rId19"/>
    <p:sldId id="304" r:id="rId20"/>
    <p:sldId id="339" r:id="rId21"/>
    <p:sldId id="330" r:id="rId22"/>
    <p:sldId id="328" r:id="rId23"/>
    <p:sldId id="325" r:id="rId24"/>
    <p:sldId id="326" r:id="rId25"/>
    <p:sldId id="340" r:id="rId26"/>
    <p:sldId id="324" r:id="rId27"/>
    <p:sldId id="346" r:id="rId28"/>
    <p:sldId id="293" r:id="rId29"/>
    <p:sldId id="286" r:id="rId30"/>
    <p:sldId id="332" r:id="rId31"/>
    <p:sldId id="333" r:id="rId32"/>
    <p:sldId id="277" r:id="rId33"/>
    <p:sldId id="317" r:id="rId34"/>
    <p:sldId id="334" r:id="rId35"/>
    <p:sldId id="269" r:id="rId36"/>
    <p:sldId id="272" r:id="rId37"/>
    <p:sldId id="341" r:id="rId38"/>
    <p:sldId id="301" r:id="rId39"/>
    <p:sldId id="302" r:id="rId40"/>
    <p:sldId id="266" r:id="rId41"/>
    <p:sldId id="347" r:id="rId42"/>
    <p:sldId id="348" r:id="rId43"/>
    <p:sldId id="306" r:id="rId44"/>
    <p:sldId id="349" r:id="rId45"/>
    <p:sldId id="350" r:id="rId46"/>
    <p:sldId id="310" r:id="rId47"/>
    <p:sldId id="263" r:id="rId48"/>
    <p:sldId id="312" r:id="rId49"/>
    <p:sldId id="311" r:id="rId50"/>
    <p:sldId id="265" r:id="rId51"/>
    <p:sldId id="351" r:id="rId52"/>
    <p:sldId id="267" r:id="rId53"/>
    <p:sldId id="313" r:id="rId54"/>
    <p:sldId id="287" r:id="rId55"/>
    <p:sldId id="292" r:id="rId56"/>
    <p:sldId id="268" r:id="rId57"/>
    <p:sldId id="352" r:id="rId58"/>
    <p:sldId id="270" r:id="rId59"/>
    <p:sldId id="271" r:id="rId60"/>
    <p:sldId id="353" r:id="rId61"/>
    <p:sldId id="273" r:id="rId62"/>
    <p:sldId id="314" r:id="rId63"/>
    <p:sldId id="274" r:id="rId64"/>
    <p:sldId id="315" r:id="rId65"/>
    <p:sldId id="275" r:id="rId66"/>
    <p:sldId id="276" r:id="rId67"/>
    <p:sldId id="354" r:id="rId68"/>
    <p:sldId id="294" r:id="rId69"/>
    <p:sldId id="295" r:id="rId70"/>
    <p:sldId id="296" r:id="rId71"/>
    <p:sldId id="297" r:id="rId72"/>
    <p:sldId id="441" r:id="rId73"/>
    <p:sldId id="445" r:id="rId74"/>
    <p:sldId id="423" r:id="rId75"/>
    <p:sldId id="443" r:id="rId76"/>
    <p:sldId id="456" r:id="rId77"/>
    <p:sldId id="432" r:id="rId78"/>
    <p:sldId id="434" r:id="rId79"/>
    <p:sldId id="449" r:id="rId80"/>
    <p:sldId id="450" r:id="rId81"/>
    <p:sldId id="395" r:id="rId82"/>
    <p:sldId id="451" r:id="rId83"/>
    <p:sldId id="457" r:id="rId84"/>
    <p:sldId id="448" r:id="rId85"/>
    <p:sldId id="388" r:id="rId86"/>
    <p:sldId id="459" r:id="rId87"/>
    <p:sldId id="460" r:id="rId88"/>
    <p:sldId id="461" r:id="rId89"/>
    <p:sldId id="390" r:id="rId90"/>
    <p:sldId id="462" r:id="rId91"/>
    <p:sldId id="452" r:id="rId92"/>
    <p:sldId id="453" r:id="rId93"/>
    <p:sldId id="363" r:id="rId94"/>
    <p:sldId id="402" r:id="rId95"/>
    <p:sldId id="364" r:id="rId96"/>
    <p:sldId id="365" r:id="rId97"/>
    <p:sldId id="366" r:id="rId98"/>
    <p:sldId id="454" r:id="rId99"/>
    <p:sldId id="463" r:id="rId100"/>
    <p:sldId id="399" r:id="rId101"/>
    <p:sldId id="373" r:id="rId102"/>
    <p:sldId id="397" r:id="rId103"/>
    <p:sldId id="303" r:id="rId104"/>
    <p:sldId id="444" r:id="rId105"/>
    <p:sldId id="305" r:id="rId106"/>
    <p:sldId id="464" r:id="rId107"/>
    <p:sldId id="465" r:id="rId108"/>
    <p:sldId id="430" r:id="rId109"/>
    <p:sldId id="466" r:id="rId110"/>
    <p:sldId id="467" r:id="rId111"/>
    <p:sldId id="468" r:id="rId112"/>
    <p:sldId id="431" r:id="rId113"/>
    <p:sldId id="469" r:id="rId114"/>
    <p:sldId id="470" r:id="rId115"/>
    <p:sldId id="471" r:id="rId116"/>
    <p:sldId id="472" r:id="rId117"/>
    <p:sldId id="355" r:id="rId118"/>
    <p:sldId id="433" r:id="rId119"/>
    <p:sldId id="335" r:id="rId120"/>
    <p:sldId id="357" r:id="rId121"/>
    <p:sldId id="435" r:id="rId122"/>
    <p:sldId id="436" r:id="rId123"/>
    <p:sldId id="473" r:id="rId124"/>
    <p:sldId id="474" r:id="rId125"/>
    <p:sldId id="359" r:id="rId126"/>
    <p:sldId id="360" r:id="rId127"/>
    <p:sldId id="475" r:id="rId128"/>
    <p:sldId id="476" r:id="rId129"/>
    <p:sldId id="338" r:id="rId130"/>
    <p:sldId id="477" r:id="rId131"/>
    <p:sldId id="392" r:id="rId132"/>
    <p:sldId id="394" r:id="rId133"/>
    <p:sldId id="398" r:id="rId134"/>
    <p:sldId id="478" r:id="rId135"/>
    <p:sldId id="396" r:id="rId136"/>
    <p:sldId id="479" r:id="rId137"/>
    <p:sldId id="437" r:id="rId138"/>
    <p:sldId id="480" r:id="rId139"/>
    <p:sldId id="401" r:id="rId140"/>
    <p:sldId id="413" r:id="rId141"/>
    <p:sldId id="420" r:id="rId142"/>
    <p:sldId id="481" r:id="rId143"/>
    <p:sldId id="403" r:id="rId144"/>
    <p:sldId id="421" r:id="rId145"/>
    <p:sldId id="404" r:id="rId146"/>
    <p:sldId id="405" r:id="rId147"/>
    <p:sldId id="482" r:id="rId148"/>
    <p:sldId id="406" r:id="rId149"/>
    <p:sldId id="422" r:id="rId150"/>
    <p:sldId id="483" r:id="rId151"/>
    <p:sldId id="408" r:id="rId152"/>
    <p:sldId id="409" r:id="rId153"/>
    <p:sldId id="484" r:id="rId154"/>
    <p:sldId id="410" r:id="rId155"/>
    <p:sldId id="411" r:id="rId156"/>
    <p:sldId id="485" r:id="rId157"/>
    <p:sldId id="415" r:id="rId158"/>
    <p:sldId id="416" r:id="rId159"/>
    <p:sldId id="417" r:id="rId160"/>
    <p:sldId id="418" r:id="rId161"/>
    <p:sldId id="486" r:id="rId162"/>
    <p:sldId id="487" r:id="rId163"/>
    <p:sldId id="440" r:id="rId164"/>
    <p:sldId id="442" r:id="rId16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95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7DE18D-B477-5540-A418-45080CBAB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681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7DE18D-B477-5540-A418-45080CBAB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A52A2-6AE2-47FE-A754-A7EB9B5F06D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79</a:t>
            </a:fld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94</a:t>
            </a:fld>
            <a:endParaRPr 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108</a:t>
            </a:fld>
            <a:endParaRPr lang="en-US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D889-D7E9-4039-B45C-46427384892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1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George Box: All models are wrong; some of them are useful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1B7EDC-D532-E64C-A88A-8EDD91AF94E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7DE18D-B477-5540-A418-45080CBAB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03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7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5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182.xml"/><Relationship Id="rId21" Type="http://schemas.openxmlformats.org/officeDocument/2006/relationships/image" Target="../media/image73.png"/><Relationship Id="rId7" Type="http://schemas.openxmlformats.org/officeDocument/2006/relationships/tags" Target="../tags/tag186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18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4.xml"/><Relationship Id="rId15" Type="http://schemas.openxmlformats.org/officeDocument/2006/relationships/image" Target="../media/image67.png"/><Relationship Id="rId23" Type="http://schemas.openxmlformats.org/officeDocument/2006/relationships/image" Target="../media/image75.emf"/><Relationship Id="rId10" Type="http://schemas.openxmlformats.org/officeDocument/2006/relationships/tags" Target="../tags/tag189.xml"/><Relationship Id="rId19" Type="http://schemas.openxmlformats.org/officeDocument/2006/relationships/image" Target="../media/image71.png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28.png"/><Relationship Id="rId5" Type="http://schemas.openxmlformats.org/officeDocument/2006/relationships/image" Target="../media/image229.png"/><Relationship Id="rId4" Type="http://schemas.openxmlformats.org/officeDocument/2006/relationships/notesSlide" Target="../notesSlides/notesSlide1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tags" Target="../tags/tag194.xml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23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34.png"/><Relationship Id="rId4" Type="http://schemas.openxmlformats.org/officeDocument/2006/relationships/tags" Target="../tags/tag195.xml"/><Relationship Id="rId9" Type="http://schemas.openxmlformats.org/officeDocument/2006/relationships/image" Target="../media/image2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3.png"/><Relationship Id="rId17" Type="http://schemas.openxmlformats.org/officeDocument/2006/relationships/image" Target="../media/image20.png"/><Relationship Id="rId2" Type="http://schemas.openxmlformats.org/officeDocument/2006/relationships/tags" Target="../tags/tag4.xml"/><Relationship Id="rId16" Type="http://schemas.openxmlformats.org/officeDocument/2006/relationships/image" Target="../media/image1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tags" Target="../tags/tag198.xml"/><Relationship Id="rId7" Type="http://schemas.openxmlformats.org/officeDocument/2006/relationships/image" Target="../media/image239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3" Type="http://schemas.openxmlformats.org/officeDocument/2006/relationships/tags" Target="../tags/tag201.xml"/><Relationship Id="rId7" Type="http://schemas.openxmlformats.org/officeDocument/2006/relationships/image" Target="../media/image247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50.emf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49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6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255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254.png"/><Relationship Id="rId5" Type="http://schemas.openxmlformats.org/officeDocument/2006/relationships/tags" Target="../tags/tag206.xml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4" Type="http://schemas.openxmlformats.org/officeDocument/2006/relationships/tags" Target="../tags/tag205.xml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tags" Target="../tags/tag211.xml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63.png"/><Relationship Id="rId5" Type="http://schemas.openxmlformats.org/officeDocument/2006/relationships/tags" Target="../tags/tag213.xml"/><Relationship Id="rId10" Type="http://schemas.openxmlformats.org/officeDocument/2006/relationships/image" Target="../media/image262.png"/><Relationship Id="rId4" Type="http://schemas.openxmlformats.org/officeDocument/2006/relationships/tags" Target="../tags/tag212.xml"/><Relationship Id="rId9" Type="http://schemas.openxmlformats.org/officeDocument/2006/relationships/image" Target="../media/image26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8.png"/><Relationship Id="rId3" Type="http://schemas.openxmlformats.org/officeDocument/2006/relationships/tags" Target="../tags/tag21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7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247.png"/><Relationship Id="rId5" Type="http://schemas.openxmlformats.org/officeDocument/2006/relationships/tags" Target="../tags/tag218.xml"/><Relationship Id="rId10" Type="http://schemas.openxmlformats.org/officeDocument/2006/relationships/image" Target="../media/image245.png"/><Relationship Id="rId4" Type="http://schemas.openxmlformats.org/officeDocument/2006/relationships/tags" Target="../tags/tag217.xml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tags" Target="../tags/tag222.xml"/><Relationship Id="rId7" Type="http://schemas.openxmlformats.org/officeDocument/2006/relationships/image" Target="../media/image270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263.png"/><Relationship Id="rId5" Type="http://schemas.openxmlformats.org/officeDocument/2006/relationships/image" Target="../media/image269.png"/><Relationship Id="rId4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tags" Target="../tags/tag225.xml"/><Relationship Id="rId7" Type="http://schemas.openxmlformats.org/officeDocument/2006/relationships/image" Target="../media/image274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8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image" Target="../media/image247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267.png"/><Relationship Id="rId17" Type="http://schemas.openxmlformats.org/officeDocument/2006/relationships/image" Target="../media/image274.png"/><Relationship Id="rId2" Type="http://schemas.openxmlformats.org/officeDocument/2006/relationships/tags" Target="../tags/tag227.xml"/><Relationship Id="rId16" Type="http://schemas.openxmlformats.org/officeDocument/2006/relationships/image" Target="../media/image280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279.png"/><Relationship Id="rId5" Type="http://schemas.openxmlformats.org/officeDocument/2006/relationships/tags" Target="../tags/tag230.xml"/><Relationship Id="rId15" Type="http://schemas.openxmlformats.org/officeDocument/2006/relationships/image" Target="../media/image245.png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image" Target="../media/image24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2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254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253.png"/><Relationship Id="rId5" Type="http://schemas.openxmlformats.org/officeDocument/2006/relationships/tags" Target="../tags/tag239.xml"/><Relationship Id="rId15" Type="http://schemas.openxmlformats.org/officeDocument/2006/relationships/image" Target="../media/image284.png"/><Relationship Id="rId10" Type="http://schemas.openxmlformats.org/officeDocument/2006/relationships/image" Target="../media/image252.png"/><Relationship Id="rId4" Type="http://schemas.openxmlformats.org/officeDocument/2006/relationships/tags" Target="../tags/tag238.xml"/><Relationship Id="rId9" Type="http://schemas.openxmlformats.org/officeDocument/2006/relationships/image" Target="../media/image281.png"/><Relationship Id="rId14" Type="http://schemas.openxmlformats.org/officeDocument/2006/relationships/image" Target="../media/image28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84.png"/><Relationship Id="rId5" Type="http://schemas.openxmlformats.org/officeDocument/2006/relationships/image" Target="../media/image285.png"/><Relationship Id="rId4" Type="http://schemas.openxmlformats.org/officeDocument/2006/relationships/image" Target="../media/image28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9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image" Target="../media/image291.png"/><Relationship Id="rId26" Type="http://schemas.openxmlformats.org/officeDocument/2006/relationships/image" Target="../media/image298.png"/><Relationship Id="rId3" Type="http://schemas.openxmlformats.org/officeDocument/2006/relationships/tags" Target="../tags/tag248.xml"/><Relationship Id="rId21" Type="http://schemas.openxmlformats.org/officeDocument/2006/relationships/image" Target="../media/image294.png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297.png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image" Target="../media/image293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image" Target="../media/image260.png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image" Target="../media/image296.png"/><Relationship Id="rId28" Type="http://schemas.openxmlformats.org/officeDocument/2006/relationships/image" Target="../media/image300.png"/><Relationship Id="rId10" Type="http://schemas.openxmlformats.org/officeDocument/2006/relationships/tags" Target="../tags/tag255.xml"/><Relationship Id="rId19" Type="http://schemas.openxmlformats.org/officeDocument/2006/relationships/image" Target="../media/image292.png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image" Target="../media/image295.png"/><Relationship Id="rId27" Type="http://schemas.openxmlformats.org/officeDocument/2006/relationships/image" Target="../media/image29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tags" Target="../tags/tag274.xml"/><Relationship Id="rId18" Type="http://schemas.openxmlformats.org/officeDocument/2006/relationships/image" Target="../media/image260.png"/><Relationship Id="rId26" Type="http://schemas.openxmlformats.org/officeDocument/2006/relationships/image" Target="../media/image304.png"/><Relationship Id="rId3" Type="http://schemas.openxmlformats.org/officeDocument/2006/relationships/tags" Target="../tags/tag264.xml"/><Relationship Id="rId21" Type="http://schemas.openxmlformats.org/officeDocument/2006/relationships/image" Target="../media/image299.png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303.png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image" Target="../media/image301.png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image" Target="../media/image302.png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image" Target="../media/image296.png"/><Relationship Id="rId10" Type="http://schemas.openxmlformats.org/officeDocument/2006/relationships/tags" Target="../tags/tag271.xml"/><Relationship Id="rId19" Type="http://schemas.openxmlformats.org/officeDocument/2006/relationships/image" Target="../media/image297.png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image" Target="../media/image292.png"/><Relationship Id="rId27" Type="http://schemas.openxmlformats.org/officeDocument/2006/relationships/image" Target="../media/image3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tags" Target="../tags/tag280.xml"/><Relationship Id="rId7" Type="http://schemas.openxmlformats.org/officeDocument/2006/relationships/image" Target="../media/image306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30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09.png"/><Relationship Id="rId4" Type="http://schemas.openxmlformats.org/officeDocument/2006/relationships/tags" Target="../tags/tag281.xml"/><Relationship Id="rId9" Type="http://schemas.openxmlformats.org/officeDocument/2006/relationships/image" Target="../media/image3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95.png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image" Target="../media/image294.png"/><Relationship Id="rId2" Type="http://schemas.openxmlformats.org/officeDocument/2006/relationships/tags" Target="../tags/tag283.xml"/><Relationship Id="rId16" Type="http://schemas.openxmlformats.org/officeDocument/2006/relationships/image" Target="../media/image300.png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image" Target="../media/image293.png"/><Relationship Id="rId5" Type="http://schemas.openxmlformats.org/officeDocument/2006/relationships/tags" Target="../tags/tag286.xml"/><Relationship Id="rId15" Type="http://schemas.openxmlformats.org/officeDocument/2006/relationships/image" Target="../media/image310.png"/><Relationship Id="rId10" Type="http://schemas.openxmlformats.org/officeDocument/2006/relationships/image" Target="../media/image292.png"/><Relationship Id="rId4" Type="http://schemas.openxmlformats.org/officeDocument/2006/relationships/tags" Target="../tags/tag285.xml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" Type="http://schemas.openxmlformats.org/officeDocument/2006/relationships/tags" Target="../tags/tag290.xml"/><Relationship Id="rId16" Type="http://schemas.openxmlformats.org/officeDocument/2006/relationships/image" Target="../media/image316.png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311.png"/><Relationship Id="rId5" Type="http://schemas.openxmlformats.org/officeDocument/2006/relationships/tags" Target="../tags/tag293.xml"/><Relationship Id="rId15" Type="http://schemas.openxmlformats.org/officeDocument/2006/relationships/image" Target="../media/image31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19.png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image" Target="../media/image31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image" Target="../media/image315.png"/><Relationship Id="rId17" Type="http://schemas.openxmlformats.org/officeDocument/2006/relationships/image" Target="../media/image321.png"/><Relationship Id="rId2" Type="http://schemas.openxmlformats.org/officeDocument/2006/relationships/tags" Target="../tags/tag299.xml"/><Relationship Id="rId16" Type="http://schemas.openxmlformats.org/officeDocument/2006/relationships/image" Target="../media/image320.png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image" Target="../media/image314.png"/><Relationship Id="rId5" Type="http://schemas.openxmlformats.org/officeDocument/2006/relationships/tags" Target="../tags/tag302.xml"/><Relationship Id="rId15" Type="http://schemas.openxmlformats.org/officeDocument/2006/relationships/image" Target="../media/image318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23.png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image" Target="../media/image31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tags" Target="../tags/tag319.xml"/><Relationship Id="rId18" Type="http://schemas.openxmlformats.org/officeDocument/2006/relationships/tags" Target="../tags/tag324.xml"/><Relationship Id="rId26" Type="http://schemas.openxmlformats.org/officeDocument/2006/relationships/tags" Target="../tags/tag332.xml"/><Relationship Id="rId39" Type="http://schemas.openxmlformats.org/officeDocument/2006/relationships/image" Target="../media/image327.png"/><Relationship Id="rId21" Type="http://schemas.openxmlformats.org/officeDocument/2006/relationships/tags" Target="../tags/tag327.xml"/><Relationship Id="rId34" Type="http://schemas.openxmlformats.org/officeDocument/2006/relationships/image" Target="../media/image315.png"/><Relationship Id="rId42" Type="http://schemas.openxmlformats.org/officeDocument/2006/relationships/image" Target="../media/image319.png"/><Relationship Id="rId47" Type="http://schemas.openxmlformats.org/officeDocument/2006/relationships/image" Target="../media/image332.png"/><Relationship Id="rId50" Type="http://schemas.openxmlformats.org/officeDocument/2006/relationships/image" Target="../media/image335.png"/><Relationship Id="rId55" Type="http://schemas.openxmlformats.org/officeDocument/2006/relationships/image" Target="../media/image340.png"/><Relationship Id="rId63" Type="http://schemas.openxmlformats.org/officeDocument/2006/relationships/image" Target="../media/image348.png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29" Type="http://schemas.openxmlformats.org/officeDocument/2006/relationships/tags" Target="../tags/tag335.xml"/><Relationship Id="rId11" Type="http://schemas.openxmlformats.org/officeDocument/2006/relationships/tags" Target="../tags/tag317.xml"/><Relationship Id="rId24" Type="http://schemas.openxmlformats.org/officeDocument/2006/relationships/tags" Target="../tags/tag330.xml"/><Relationship Id="rId32" Type="http://schemas.openxmlformats.org/officeDocument/2006/relationships/slideLayout" Target="../slideLayouts/slideLayout3.xml"/><Relationship Id="rId37" Type="http://schemas.openxmlformats.org/officeDocument/2006/relationships/image" Target="../media/image325.png"/><Relationship Id="rId40" Type="http://schemas.openxmlformats.org/officeDocument/2006/relationships/image" Target="../media/image313.png"/><Relationship Id="rId45" Type="http://schemas.openxmlformats.org/officeDocument/2006/relationships/image" Target="../media/image330.png"/><Relationship Id="rId53" Type="http://schemas.openxmlformats.org/officeDocument/2006/relationships/image" Target="../media/image338.png"/><Relationship Id="rId58" Type="http://schemas.openxmlformats.org/officeDocument/2006/relationships/image" Target="../media/image343.png"/><Relationship Id="rId5" Type="http://schemas.openxmlformats.org/officeDocument/2006/relationships/tags" Target="../tags/tag311.xml"/><Relationship Id="rId61" Type="http://schemas.openxmlformats.org/officeDocument/2006/relationships/image" Target="../media/image346.png"/><Relationship Id="rId19" Type="http://schemas.openxmlformats.org/officeDocument/2006/relationships/tags" Target="../tags/tag325.xml"/><Relationship Id="rId14" Type="http://schemas.openxmlformats.org/officeDocument/2006/relationships/tags" Target="../tags/tag320.xml"/><Relationship Id="rId22" Type="http://schemas.openxmlformats.org/officeDocument/2006/relationships/tags" Target="../tags/tag328.xml"/><Relationship Id="rId27" Type="http://schemas.openxmlformats.org/officeDocument/2006/relationships/tags" Target="../tags/tag333.xml"/><Relationship Id="rId30" Type="http://schemas.openxmlformats.org/officeDocument/2006/relationships/tags" Target="../tags/tag336.xml"/><Relationship Id="rId35" Type="http://schemas.openxmlformats.org/officeDocument/2006/relationships/image" Target="../media/image316.png"/><Relationship Id="rId43" Type="http://schemas.openxmlformats.org/officeDocument/2006/relationships/image" Target="../media/image328.png"/><Relationship Id="rId48" Type="http://schemas.openxmlformats.org/officeDocument/2006/relationships/image" Target="../media/image333.png"/><Relationship Id="rId56" Type="http://schemas.openxmlformats.org/officeDocument/2006/relationships/image" Target="../media/image341.png"/><Relationship Id="rId8" Type="http://schemas.openxmlformats.org/officeDocument/2006/relationships/tags" Target="../tags/tag314.xml"/><Relationship Id="rId51" Type="http://schemas.openxmlformats.org/officeDocument/2006/relationships/image" Target="../media/image336.png"/><Relationship Id="rId3" Type="http://schemas.openxmlformats.org/officeDocument/2006/relationships/tags" Target="../tags/tag309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25" Type="http://schemas.openxmlformats.org/officeDocument/2006/relationships/tags" Target="../tags/tag331.xml"/><Relationship Id="rId33" Type="http://schemas.openxmlformats.org/officeDocument/2006/relationships/image" Target="../media/image317.png"/><Relationship Id="rId38" Type="http://schemas.openxmlformats.org/officeDocument/2006/relationships/image" Target="../media/image326.png"/><Relationship Id="rId46" Type="http://schemas.openxmlformats.org/officeDocument/2006/relationships/image" Target="../media/image331.png"/><Relationship Id="rId59" Type="http://schemas.openxmlformats.org/officeDocument/2006/relationships/image" Target="../media/image344.png"/><Relationship Id="rId20" Type="http://schemas.openxmlformats.org/officeDocument/2006/relationships/tags" Target="../tags/tag326.xml"/><Relationship Id="rId41" Type="http://schemas.openxmlformats.org/officeDocument/2006/relationships/image" Target="../media/image318.png"/><Relationship Id="rId54" Type="http://schemas.openxmlformats.org/officeDocument/2006/relationships/image" Target="../media/image339.png"/><Relationship Id="rId62" Type="http://schemas.openxmlformats.org/officeDocument/2006/relationships/image" Target="../media/image347.png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5" Type="http://schemas.openxmlformats.org/officeDocument/2006/relationships/tags" Target="../tags/tag321.xml"/><Relationship Id="rId23" Type="http://schemas.openxmlformats.org/officeDocument/2006/relationships/tags" Target="../tags/tag329.xml"/><Relationship Id="rId28" Type="http://schemas.openxmlformats.org/officeDocument/2006/relationships/tags" Target="../tags/tag334.xml"/><Relationship Id="rId36" Type="http://schemas.openxmlformats.org/officeDocument/2006/relationships/image" Target="../media/image324.png"/><Relationship Id="rId49" Type="http://schemas.openxmlformats.org/officeDocument/2006/relationships/image" Target="../media/image334.png"/><Relationship Id="rId57" Type="http://schemas.openxmlformats.org/officeDocument/2006/relationships/image" Target="../media/image342.png"/><Relationship Id="rId10" Type="http://schemas.openxmlformats.org/officeDocument/2006/relationships/tags" Target="../tags/tag316.xml"/><Relationship Id="rId31" Type="http://schemas.openxmlformats.org/officeDocument/2006/relationships/tags" Target="../tags/tag337.xml"/><Relationship Id="rId44" Type="http://schemas.openxmlformats.org/officeDocument/2006/relationships/image" Target="../media/image329.png"/><Relationship Id="rId52" Type="http://schemas.openxmlformats.org/officeDocument/2006/relationships/image" Target="../media/image337.png"/><Relationship Id="rId60" Type="http://schemas.openxmlformats.org/officeDocument/2006/relationships/image" Target="../media/image345.png"/><Relationship Id="rId4" Type="http://schemas.openxmlformats.org/officeDocument/2006/relationships/tags" Target="../tags/tag310.xml"/><Relationship Id="rId9" Type="http://schemas.openxmlformats.org/officeDocument/2006/relationships/tags" Target="../tags/tag3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8.xml"/><Relationship Id="rId4" Type="http://schemas.openxmlformats.org/officeDocument/2006/relationships/image" Target="../media/image3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tags" Target="../tags/tag341.xml"/><Relationship Id="rId7" Type="http://schemas.openxmlformats.org/officeDocument/2006/relationships/image" Target="../media/image356.png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35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2.xml"/><Relationship Id="rId9" Type="http://schemas.openxmlformats.org/officeDocument/2006/relationships/image" Target="../media/image35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7" Type="http://schemas.openxmlformats.org/officeDocument/2006/relationships/image" Target="../media/image361.png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68.png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image" Target="../media/image358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image" Target="../media/image357.png"/><Relationship Id="rId5" Type="http://schemas.openxmlformats.org/officeDocument/2006/relationships/tags" Target="../tags/tag350.xml"/><Relationship Id="rId15" Type="http://schemas.openxmlformats.org/officeDocument/2006/relationships/image" Target="../media/image370.png"/><Relationship Id="rId10" Type="http://schemas.openxmlformats.org/officeDocument/2006/relationships/image" Target="../media/image356.png"/><Relationship Id="rId4" Type="http://schemas.openxmlformats.org/officeDocument/2006/relationships/tags" Target="../tags/tag349.xml"/><Relationship Id="rId9" Type="http://schemas.openxmlformats.org/officeDocument/2006/relationships/image" Target="../media/image355.png"/><Relationship Id="rId14" Type="http://schemas.openxmlformats.org/officeDocument/2006/relationships/image" Target="../media/image36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tags" Target="../tags/tag355.xml"/><Relationship Id="rId7" Type="http://schemas.openxmlformats.org/officeDocument/2006/relationships/image" Target="../media/image374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7" Type="http://schemas.openxmlformats.org/officeDocument/2006/relationships/image" Target="../media/image380.png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4.png"/><Relationship Id="rId5" Type="http://schemas.openxmlformats.org/officeDocument/2006/relationships/tags" Target="../tags/tag25.xml"/><Relationship Id="rId10" Type="http://schemas.openxmlformats.org/officeDocument/2006/relationships/image" Target="../media/image12.png"/><Relationship Id="rId4" Type="http://schemas.openxmlformats.org/officeDocument/2006/relationships/tags" Target="../tags/tag24.xml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6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0.png"/><Relationship Id="rId5" Type="http://schemas.openxmlformats.org/officeDocument/2006/relationships/tags" Target="../tags/tag31.xml"/><Relationship Id="rId10" Type="http://schemas.openxmlformats.org/officeDocument/2006/relationships/image" Target="../media/image39.png"/><Relationship Id="rId4" Type="http://schemas.openxmlformats.org/officeDocument/2006/relationships/tags" Target="../tags/tag30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28.png"/><Relationship Id="rId17" Type="http://schemas.openxmlformats.org/officeDocument/2006/relationships/image" Target="../media/image46.png"/><Relationship Id="rId2" Type="http://schemas.openxmlformats.org/officeDocument/2006/relationships/tags" Target="../tags/tag33.xml"/><Relationship Id="rId16" Type="http://schemas.openxmlformats.org/officeDocument/2006/relationships/image" Target="../media/image45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1.png"/><Relationship Id="rId5" Type="http://schemas.openxmlformats.org/officeDocument/2006/relationships/tags" Target="../tags/tag36.xml"/><Relationship Id="rId15" Type="http://schemas.openxmlformats.org/officeDocument/2006/relationships/image" Target="../media/image44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8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4.xml"/><Relationship Id="rId7" Type="http://schemas.openxmlformats.org/officeDocument/2006/relationships/image" Target="../media/image5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.xml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tags" Target="../tags/tag48.xml"/><Relationship Id="rId21" Type="http://schemas.openxmlformats.org/officeDocument/2006/relationships/image" Target="../media/image59.png"/><Relationship Id="rId7" Type="http://schemas.openxmlformats.org/officeDocument/2006/relationships/tags" Target="../tags/tag52.xml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tags" Target="../tags/tag47.xml"/><Relationship Id="rId16" Type="http://schemas.openxmlformats.org/officeDocument/2006/relationships/image" Target="../media/image28.png"/><Relationship Id="rId20" Type="http://schemas.openxmlformats.org/officeDocument/2006/relationships/image" Target="../media/image58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0.xml"/><Relationship Id="rId15" Type="http://schemas.openxmlformats.org/officeDocument/2006/relationships/image" Target="../media/image55.png"/><Relationship Id="rId10" Type="http://schemas.openxmlformats.org/officeDocument/2006/relationships/tags" Target="../tags/tag55.xml"/><Relationship Id="rId19" Type="http://schemas.openxmlformats.org/officeDocument/2006/relationships/image" Target="../media/image4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0.png"/><Relationship Id="rId18" Type="http://schemas.openxmlformats.org/officeDocument/2006/relationships/image" Target="../media/image56.png"/><Relationship Id="rId3" Type="http://schemas.openxmlformats.org/officeDocument/2006/relationships/tags" Target="../tags/tag58.xml"/><Relationship Id="rId21" Type="http://schemas.openxmlformats.org/officeDocument/2006/relationships/image" Target="../media/image58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8.png"/><Relationship Id="rId2" Type="http://schemas.openxmlformats.org/officeDocument/2006/relationships/tags" Target="../tags/tag57.xml"/><Relationship Id="rId16" Type="http://schemas.openxmlformats.org/officeDocument/2006/relationships/image" Target="../media/image55.png"/><Relationship Id="rId20" Type="http://schemas.openxmlformats.org/officeDocument/2006/relationships/image" Target="../media/image4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tags" Target="../tags/tag65.xml"/><Relationship Id="rId19" Type="http://schemas.openxmlformats.org/officeDocument/2006/relationships/image" Target="../media/image57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69.xml"/><Relationship Id="rId7" Type="http://schemas.openxmlformats.org/officeDocument/2006/relationships/image" Target="../media/image5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74.xml"/><Relationship Id="rId21" Type="http://schemas.openxmlformats.org/officeDocument/2006/relationships/image" Target="../media/image73.png"/><Relationship Id="rId7" Type="http://schemas.openxmlformats.org/officeDocument/2006/relationships/tags" Target="../tags/tag78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73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76.xml"/><Relationship Id="rId15" Type="http://schemas.openxmlformats.org/officeDocument/2006/relationships/image" Target="../media/image67.png"/><Relationship Id="rId23" Type="http://schemas.openxmlformats.org/officeDocument/2006/relationships/image" Target="../media/image75.emf"/><Relationship Id="rId10" Type="http://schemas.openxmlformats.org/officeDocument/2006/relationships/tags" Target="../tags/tag81.xml"/><Relationship Id="rId19" Type="http://schemas.openxmlformats.org/officeDocument/2006/relationships/image" Target="../media/image71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86.xml"/><Relationship Id="rId7" Type="http://schemas.openxmlformats.org/officeDocument/2006/relationships/image" Target="../media/image8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7.xml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2.xml"/><Relationship Id="rId7" Type="http://schemas.openxmlformats.org/officeDocument/2006/relationships/image" Target="../media/image8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3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98.xml"/><Relationship Id="rId7" Type="http://schemas.openxmlformats.org/officeDocument/2006/relationships/image" Target="../media/image10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01.xml"/><Relationship Id="rId7" Type="http://schemas.openxmlformats.org/officeDocument/2006/relationships/image" Target="../media/image10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2.xml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09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08.png"/><Relationship Id="rId5" Type="http://schemas.openxmlformats.org/officeDocument/2006/relationships/tags" Target="../tags/tag107.xml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tags" Target="../tags/tag106.xml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17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14.xml"/><Relationship Id="rId7" Type="http://schemas.openxmlformats.org/officeDocument/2006/relationships/image" Target="../media/image12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25.png"/><Relationship Id="rId5" Type="http://schemas.openxmlformats.org/officeDocument/2006/relationships/tags" Target="../tags/tag116.xml"/><Relationship Id="rId10" Type="http://schemas.openxmlformats.org/officeDocument/2006/relationships/image" Target="../media/image124.png"/><Relationship Id="rId4" Type="http://schemas.openxmlformats.org/officeDocument/2006/relationships/tags" Target="../tags/tag115.xml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120.xml"/><Relationship Id="rId7" Type="http://schemas.openxmlformats.org/officeDocument/2006/relationships/image" Target="../media/image141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40.png"/><Relationship Id="rId5" Type="http://schemas.openxmlformats.org/officeDocument/2006/relationships/image" Target="../media/image134.png"/><Relationship Id="rId4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125.xml"/><Relationship Id="rId7" Type="http://schemas.openxmlformats.org/officeDocument/2006/relationships/image" Target="../media/image146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6.xml"/><Relationship Id="rId9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151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34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150.png"/><Relationship Id="rId5" Type="http://schemas.openxmlformats.org/officeDocument/2006/relationships/tags" Target="../tags/tag131.xml"/><Relationship Id="rId10" Type="http://schemas.openxmlformats.org/officeDocument/2006/relationships/image" Target="../media/image149.png"/><Relationship Id="rId4" Type="http://schemas.openxmlformats.org/officeDocument/2006/relationships/tags" Target="../tags/tag130.xml"/><Relationship Id="rId9" Type="http://schemas.openxmlformats.org/officeDocument/2006/relationships/image" Target="../media/image148.png"/><Relationship Id="rId1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35.xml"/><Relationship Id="rId7" Type="http://schemas.openxmlformats.org/officeDocument/2006/relationships/image" Target="../media/image153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52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5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tags" Target="../tags/tag138.xml"/><Relationship Id="rId7" Type="http://schemas.openxmlformats.org/officeDocument/2006/relationships/image" Target="../media/image157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5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141.xml"/><Relationship Id="rId7" Type="http://schemas.openxmlformats.org/officeDocument/2006/relationships/image" Target="../media/image160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59.png"/><Relationship Id="rId5" Type="http://schemas.openxmlformats.org/officeDocument/2006/relationships/image" Target="../media/image157.png"/><Relationship Id="rId4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2.xml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9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5.xml"/><Relationship Id="rId5" Type="http://schemas.openxmlformats.org/officeDocument/2006/relationships/image" Target="../media/image168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148.xml"/><Relationship Id="rId7" Type="http://schemas.openxmlformats.org/officeDocument/2006/relationships/image" Target="../media/image168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6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9.xml"/><Relationship Id="rId4" Type="http://schemas.openxmlformats.org/officeDocument/2006/relationships/image" Target="../media/image17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tags" Target="../tags/tag152.xml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20.png"/><Relationship Id="rId5" Type="http://schemas.openxmlformats.org/officeDocument/2006/relationships/tags" Target="../tags/tag154.xml"/><Relationship Id="rId10" Type="http://schemas.openxmlformats.org/officeDocument/2006/relationships/image" Target="../media/image178.png"/><Relationship Id="rId4" Type="http://schemas.openxmlformats.org/officeDocument/2006/relationships/tags" Target="../tags/tag153.xml"/><Relationship Id="rId9" Type="http://schemas.openxmlformats.org/officeDocument/2006/relationships/image" Target="../media/image1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5.xml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tags" Target="../tags/tag158.xml"/><Relationship Id="rId7" Type="http://schemas.openxmlformats.org/officeDocument/2006/relationships/image" Target="../media/image184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18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87.png"/><Relationship Id="rId4" Type="http://schemas.openxmlformats.org/officeDocument/2006/relationships/tags" Target="../tags/tag159.xml"/><Relationship Id="rId9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0.xml"/><Relationship Id="rId4" Type="http://schemas.openxmlformats.org/officeDocument/2006/relationships/image" Target="../media/image18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tags" Target="../tags/tag163.xml"/><Relationship Id="rId7" Type="http://schemas.openxmlformats.org/officeDocument/2006/relationships/image" Target="../media/image187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8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89.png"/><Relationship Id="rId4" Type="http://schemas.openxmlformats.org/officeDocument/2006/relationships/tags" Target="../tags/tag164.xml"/><Relationship Id="rId9" Type="http://schemas.openxmlformats.org/officeDocument/2006/relationships/image" Target="../media/image18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9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98.png"/><Relationship Id="rId5" Type="http://schemas.openxmlformats.org/officeDocument/2006/relationships/image" Target="../media/image197.emf"/><Relationship Id="rId4" Type="http://schemas.openxmlformats.org/officeDocument/2006/relationships/image" Target="../media/image19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tags" Target="../tags/tag169.xml"/><Relationship Id="rId7" Type="http://schemas.openxmlformats.org/officeDocument/2006/relationships/image" Target="../media/image201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0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tags" Target="../tags/tag172.xml"/><Relationship Id="rId7" Type="http://schemas.openxmlformats.org/officeDocument/2006/relationships/image" Target="../media/image203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07.png"/><Relationship Id="rId5" Type="http://schemas.openxmlformats.org/officeDocument/2006/relationships/tags" Target="../tags/tag174.xml"/><Relationship Id="rId10" Type="http://schemas.openxmlformats.org/officeDocument/2006/relationships/image" Target="../media/image206.png"/><Relationship Id="rId4" Type="http://schemas.openxmlformats.org/officeDocument/2006/relationships/tags" Target="../tags/tag173.xml"/><Relationship Id="rId9" Type="http://schemas.openxmlformats.org/officeDocument/2006/relationships/image" Target="../media/image2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image" Target="../media/image210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Weather: 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600120" marR="0" lvl="3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2362200" y="1397001"/>
            <a:ext cx="9423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Enumeration (exact, exponential complexity)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Variable elimination (exact, worst-case</a:t>
            </a:r>
          </a:p>
          <a:p>
            <a:pPr marL="457176" lvl="1" indent="0">
              <a:buNone/>
            </a:pPr>
            <a:r>
              <a:rPr lang="en-US" dirty="0">
                <a:ea typeface="ＭＳ Ｐゴシック" pitchFamily="34" charset="-128"/>
              </a:rPr>
              <a:t>		exponential complexity, often better)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Probabilistic inference is NP-complete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Sampling (approximate)</a:t>
            </a:r>
          </a:p>
          <a:p>
            <a:pPr lvl="3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428750"/>
            <a:ext cx="5667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28825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Shorthand notation: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OK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all domain entries are unique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/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/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/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/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/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marL="2514474" marR="0" lvl="5" indent="-228589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marL="2514474" marR="0" lvl="5" indent="-228589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Example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If random() returns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= 0.83, then our sample is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= blue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E.g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, after sampling 8 times:</a:t>
            </a:r>
          </a:p>
          <a:p>
            <a:pPr marL="2971652" marR="0" lvl="6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81940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WetGrass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8597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P(X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marL="742913" marR="0" lvl="1" indent="-285737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kumimoji="0" 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pyramid,  green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kumimoji="0" 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pyramid,  red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sphere,     blue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kumimoji="0" 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cube,         red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pyramid,  blue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pyramid,  blue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sphere,     blue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cube,         blue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observation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 w = w *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), 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116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581400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172200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05388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Evidence influences the choice of downstream variables, but not upstream ones (C isn’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 more likely to get a value matching the evidence)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sz="2000" i="1" dirty="0">
                <a:ea typeface="ＭＳ Ｐゴシック" pitchFamily="34" charset="-128"/>
              </a:rPr>
              <a:t>Procedure: </a:t>
            </a:r>
            <a:r>
              <a:rPr lang="en-US" sz="2000" dirty="0">
                <a:ea typeface="ＭＳ Ｐゴシック" pitchFamily="34" charset="-128"/>
              </a:rPr>
              <a:t>keep track of a full instantiation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.   Start with an arbitrary instantiation consistent with the evidence.  Sample one variable at a time, conditioned on all the rest, but keep evidence fixed.  Keep repeating this for a long time.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Property: </a:t>
            </a:r>
            <a:r>
              <a:rPr lang="en-US" sz="20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Rationale</a:t>
            </a:r>
            <a:r>
              <a:rPr lang="en-US" sz="20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8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000" dirty="0">
                <a:ea typeface="ＭＳ Ｐゴシック" pitchFamily="34" charset="-128"/>
              </a:rPr>
              <a:t>“</a:t>
            </a:r>
            <a:r>
              <a:rPr lang="en-US" sz="2000" dirty="0">
                <a:ea typeface="ＭＳ Ｐゴシック" pitchFamily="34" charset="-128"/>
              </a:rPr>
              <a:t>effective</a:t>
            </a:r>
            <a:r>
              <a:rPr lang="en-US" altLang="en-US" sz="2000" dirty="0">
                <a:ea typeface="ＭＳ Ｐゴシック" pitchFamily="34" charset="-128"/>
              </a:rPr>
              <a:t>”</a:t>
            </a:r>
            <a:r>
              <a:rPr lang="en-US" sz="20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Step 2: Initialize other variables 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How is this better than sampling from the full joint?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In a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Net, sampling a variable given all the other variables (e.g. P(R|S,C,W)) is usually much easier than sampling from the full joint distribution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Only requires a join on the variable to be sampled (in this case, a join on R)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The resulting factor only depends on the variable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parents, its children, and its children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 (this is often referred to as its Markov blanket)</a:t>
            </a:r>
          </a:p>
        </p:txBody>
      </p:sp>
    </p:spTree>
  </p:cSld>
  <p:clrMapOvr>
    <a:masterClrMapping/>
  </p:clrMapOvr>
  <p:transition spd="slow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+r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Rejection Sampling  P( Q | e 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9" marR="0" lvl="7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Sampling*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Metropolis-Hastings is one of the more famous MCMC methods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read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3058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How About Particle Filtering?</a:t>
            </a:r>
          </a:p>
        </p:txBody>
      </p:sp>
      <p:sp>
        <p:nvSpPr>
          <p:cNvPr id="77828" name="TextBox 24"/>
          <p:cNvSpPr txBox="1">
            <a:spLocks noChangeArrowheads="1"/>
          </p:cNvSpPr>
          <p:nvPr/>
        </p:nvSpPr>
        <p:spPr bwMode="auto">
          <a:xfrm>
            <a:off x="12954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Particles: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(1,2)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</p:txBody>
      </p:sp>
      <p:grpSp>
        <p:nvGrpSpPr>
          <p:cNvPr id="77884" name="Group 37"/>
          <p:cNvGrpSpPr>
            <a:grpSpLocks/>
          </p:cNvGrpSpPr>
          <p:nvPr/>
        </p:nvGrpSpPr>
        <p:grpSpPr bwMode="auto">
          <a:xfrm rot="16200000">
            <a:off x="838541" y="3090523"/>
            <a:ext cx="1566862" cy="1567543"/>
            <a:chOff x="6324600" y="4419600"/>
            <a:chExt cx="2057400" cy="2057400"/>
          </a:xfrm>
        </p:grpSpPr>
        <p:grpSp>
          <p:nvGrpSpPr>
            <p:cNvPr id="77907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7918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19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0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1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2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3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4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5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926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77908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9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0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1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2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3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4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5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6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17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47" name="Isosceles Triangle 46"/>
          <p:cNvSpPr/>
          <p:nvPr/>
        </p:nvSpPr>
        <p:spPr bwMode="auto">
          <a:xfrm rot="16200000" flipV="1">
            <a:off x="2736056" y="3729832"/>
            <a:ext cx="639762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7886" name="Group 4"/>
          <p:cNvGrpSpPr>
            <a:grpSpLocks/>
          </p:cNvGrpSpPr>
          <p:nvPr/>
        </p:nvGrpSpPr>
        <p:grpSpPr bwMode="auto">
          <a:xfrm rot="16200000">
            <a:off x="3581741" y="3090523"/>
            <a:ext cx="1566862" cy="1567543"/>
            <a:chOff x="3984" y="1056"/>
            <a:chExt cx="1296" cy="1296"/>
          </a:xfrm>
        </p:grpSpPr>
        <p:sp>
          <p:nvSpPr>
            <p:cNvPr id="77898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99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0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1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2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3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4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5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906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77887" name="Oval 14"/>
          <p:cNvSpPr>
            <a:spLocks noChangeArrowheads="1"/>
          </p:cNvSpPr>
          <p:nvPr/>
        </p:nvSpPr>
        <p:spPr bwMode="auto">
          <a:xfrm rot="16200000">
            <a:off x="4742568" y="3845253"/>
            <a:ext cx="116064" cy="11611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88" name="Oval 15"/>
          <p:cNvSpPr>
            <a:spLocks noChangeArrowheads="1"/>
          </p:cNvSpPr>
          <p:nvPr/>
        </p:nvSpPr>
        <p:spPr bwMode="auto">
          <a:xfrm rot="16200000">
            <a:off x="4916740" y="3729189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89" name="Oval 16"/>
          <p:cNvSpPr>
            <a:spLocks noChangeArrowheads="1"/>
          </p:cNvSpPr>
          <p:nvPr/>
        </p:nvSpPr>
        <p:spPr bwMode="auto">
          <a:xfrm rot="16200000">
            <a:off x="4916740" y="396131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0" name="Oval 17"/>
          <p:cNvSpPr>
            <a:spLocks noChangeArrowheads="1"/>
          </p:cNvSpPr>
          <p:nvPr/>
        </p:nvSpPr>
        <p:spPr bwMode="auto">
          <a:xfrm rot="16200000">
            <a:off x="4858683" y="3206902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1" name="Oval 18"/>
          <p:cNvSpPr>
            <a:spLocks noChangeArrowheads="1"/>
          </p:cNvSpPr>
          <p:nvPr/>
        </p:nvSpPr>
        <p:spPr bwMode="auto">
          <a:xfrm rot="16200000">
            <a:off x="4336168" y="3845253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2" name="Oval 19"/>
          <p:cNvSpPr>
            <a:spLocks noChangeArrowheads="1"/>
          </p:cNvSpPr>
          <p:nvPr/>
        </p:nvSpPr>
        <p:spPr bwMode="auto">
          <a:xfrm rot="16200000">
            <a:off x="4858683" y="4367540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3" name="Oval 20"/>
          <p:cNvSpPr>
            <a:spLocks noChangeArrowheads="1"/>
          </p:cNvSpPr>
          <p:nvPr/>
        </p:nvSpPr>
        <p:spPr bwMode="auto">
          <a:xfrm rot="16200000">
            <a:off x="3813654" y="3322965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4" name="Oval 21"/>
          <p:cNvSpPr>
            <a:spLocks noChangeArrowheads="1"/>
          </p:cNvSpPr>
          <p:nvPr/>
        </p:nvSpPr>
        <p:spPr bwMode="auto">
          <a:xfrm rot="16200000">
            <a:off x="4858683" y="338099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5" name="Oval 22"/>
          <p:cNvSpPr>
            <a:spLocks noChangeArrowheads="1"/>
          </p:cNvSpPr>
          <p:nvPr/>
        </p:nvSpPr>
        <p:spPr bwMode="auto">
          <a:xfrm rot="16200000">
            <a:off x="4336168" y="338099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7896" name="Oval 23"/>
          <p:cNvSpPr>
            <a:spLocks noChangeArrowheads="1"/>
          </p:cNvSpPr>
          <p:nvPr/>
        </p:nvSpPr>
        <p:spPr bwMode="auto">
          <a:xfrm rot="16200000">
            <a:off x="4336168" y="3206902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68" name="Shape 67"/>
          <p:cNvCxnSpPr>
            <a:stCxn id="77912" idx="4"/>
            <a:endCxn id="77887" idx="6"/>
          </p:cNvCxnSpPr>
          <p:nvPr/>
        </p:nvCxnSpPr>
        <p:spPr bwMode="auto">
          <a:xfrm>
            <a:off x="2289629" y="3206927"/>
            <a:ext cx="2510971" cy="638351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723044" y="2227365"/>
            <a:ext cx="1566862" cy="3293866"/>
            <a:chOff x="6400800" y="2001858"/>
            <a:chExt cx="2057400" cy="4322742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15726" y="3224532"/>
              <a:ext cx="840054" cy="38125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77860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7875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6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7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8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9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80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81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82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83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grpSp>
          <p:nvGrpSpPr>
            <p:cNvPr id="77861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7867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68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69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0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1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2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3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74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77862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77863" name="Group 45"/>
            <p:cNvGrpSpPr>
              <a:grpSpLocks/>
            </p:cNvGrpSpPr>
            <p:nvPr/>
          </p:nvGrpSpPr>
          <p:grpSpPr bwMode="auto">
            <a:xfrm>
              <a:off x="7291478" y="2001858"/>
              <a:ext cx="862023" cy="3790991"/>
              <a:chOff x="4641" y="1261"/>
              <a:chExt cx="543" cy="2388"/>
            </a:xfrm>
          </p:grpSpPr>
          <p:sp>
            <p:nvSpPr>
              <p:cNvPr id="77865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cxnSp>
            <p:nvCxnSpPr>
              <p:cNvPr id="77866" name="AutoShape 47"/>
              <p:cNvCxnSpPr>
                <a:cxnSpLocks noChangeShapeType="1"/>
                <a:stCxn id="77887" idx="4"/>
                <a:endCxn id="77867" idx="0"/>
              </p:cNvCxnSpPr>
              <p:nvPr/>
            </p:nvCxnSpPr>
            <p:spPr bwMode="auto">
              <a:xfrm rot="5400000" flipV="1">
                <a:off x="3479" y="2423"/>
                <a:ext cx="2388" cy="63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7864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9309101" y="2620962"/>
            <a:ext cx="1566862" cy="2506663"/>
            <a:chOff x="6400800" y="3033471"/>
            <a:chExt cx="2057400" cy="3291129"/>
          </a:xfrm>
        </p:grpSpPr>
        <p:grpSp>
          <p:nvGrpSpPr>
            <p:cNvPr id="77838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7850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1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2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3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4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5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6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7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77858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77839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0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1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2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3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4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5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6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7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77848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15725" y="3033471"/>
              <a:ext cx="840054" cy="3814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77832" name="TextBox 163"/>
          <p:cNvSpPr txBox="1">
            <a:spLocks noChangeArrowheads="1"/>
          </p:cNvSpPr>
          <p:nvPr/>
        </p:nvSpPr>
        <p:spPr bwMode="auto">
          <a:xfrm>
            <a:off x="21336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Elapse</a:t>
            </a:r>
          </a:p>
        </p:txBody>
      </p:sp>
      <p:sp>
        <p:nvSpPr>
          <p:cNvPr id="77833" name="TextBox 164"/>
          <p:cNvSpPr txBox="1">
            <a:spLocks noChangeArrowheads="1"/>
          </p:cNvSpPr>
          <p:nvPr/>
        </p:nvSpPr>
        <p:spPr bwMode="auto">
          <a:xfrm>
            <a:off x="50292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Weight</a:t>
            </a:r>
          </a:p>
        </p:txBody>
      </p:sp>
      <p:sp>
        <p:nvSpPr>
          <p:cNvPr id="77834" name="TextBox 165"/>
          <p:cNvSpPr txBox="1">
            <a:spLocks noChangeArrowheads="1"/>
          </p:cNvSpPr>
          <p:nvPr/>
        </p:nvSpPr>
        <p:spPr bwMode="auto">
          <a:xfrm>
            <a:off x="81534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39624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Particles: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(3,1)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(1,3)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9342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Particles: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w=.9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  w=.2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w=.9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(3,1)  w=.4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  w=.4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w=.9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(1,3)  w=.1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  w=.2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w=.9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9822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(New) Particles: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(1,3)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(2,3)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  (3,2)</a:t>
            </a:r>
          </a:p>
        </p:txBody>
      </p:sp>
      <p:grpSp>
        <p:nvGrpSpPr>
          <p:cNvPr id="102" name="Group 17"/>
          <p:cNvGrpSpPr>
            <a:grpSpLocks/>
          </p:cNvGrpSpPr>
          <p:nvPr/>
        </p:nvGrpSpPr>
        <p:grpSpPr bwMode="auto">
          <a:xfrm>
            <a:off x="8305800" y="110067"/>
            <a:ext cx="2133600" cy="785593"/>
            <a:chOff x="4800" y="1056"/>
            <a:chExt cx="912" cy="336"/>
          </a:xfrm>
        </p:grpSpPr>
        <p:sp>
          <p:nvSpPr>
            <p:cNvPr id="103" name="Oval 12"/>
            <p:cNvSpPr>
              <a:spLocks noChangeArrowheads="1"/>
            </p:cNvSpPr>
            <p:nvPr/>
          </p:nvSpPr>
          <p:spPr bwMode="auto">
            <a:xfrm>
              <a:off x="5376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X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2</a:t>
              </a:r>
            </a:p>
          </p:txBody>
        </p:sp>
        <p:cxnSp>
          <p:nvCxnSpPr>
            <p:cNvPr id="104" name="AutoShape 14"/>
            <p:cNvCxnSpPr>
              <a:cxnSpLocks noChangeShapeType="1"/>
              <a:stCxn id="105" idx="6"/>
              <a:endCxn id="103" idx="2"/>
            </p:cNvCxnSpPr>
            <p:nvPr/>
          </p:nvCxnSpPr>
          <p:spPr bwMode="auto">
            <a:xfrm>
              <a:off x="5145" y="1224"/>
              <a:ext cx="2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5" name="Oval 15"/>
            <p:cNvSpPr>
              <a:spLocks noChangeArrowheads="1"/>
            </p:cNvSpPr>
            <p:nvPr/>
          </p:nvSpPr>
          <p:spPr bwMode="auto">
            <a:xfrm>
              <a:off x="4800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X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1</a:t>
              </a:r>
            </a:p>
          </p:txBody>
        </p:sp>
      </p:grpSp>
      <p:grpSp>
        <p:nvGrpSpPr>
          <p:cNvPr id="107" name="Group 25"/>
          <p:cNvGrpSpPr>
            <a:grpSpLocks/>
          </p:cNvGrpSpPr>
          <p:nvPr/>
        </p:nvGrpSpPr>
        <p:grpSpPr bwMode="auto">
          <a:xfrm>
            <a:off x="9663288" y="110070"/>
            <a:ext cx="776111" cy="2328330"/>
            <a:chOff x="5256" y="2199"/>
            <a:chExt cx="336" cy="1008"/>
          </a:xfrm>
        </p:grpSpPr>
        <p:sp>
          <p:nvSpPr>
            <p:cNvPr id="108" name="Oval 18"/>
            <p:cNvSpPr>
              <a:spLocks noChangeArrowheads="1"/>
            </p:cNvSpPr>
            <p:nvPr/>
          </p:nvSpPr>
          <p:spPr bwMode="auto">
            <a:xfrm>
              <a:off x="5256" y="2199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X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2</a:t>
              </a:r>
              <a:endPara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pitchFamily="34" charset="-128"/>
                <a:cs typeface="Times New Roman" charset="0"/>
              </a:endParaRPr>
            </a:p>
          </p:txBody>
        </p:sp>
        <p:cxnSp>
          <p:nvCxnSpPr>
            <p:cNvPr id="109" name="AutoShape 19"/>
            <p:cNvCxnSpPr>
              <a:cxnSpLocks noChangeShapeType="1"/>
              <a:stCxn id="108" idx="4"/>
              <a:endCxn id="110" idx="0"/>
            </p:cNvCxnSpPr>
            <p:nvPr/>
          </p:nvCxnSpPr>
          <p:spPr bwMode="auto">
            <a:xfrm>
              <a:off x="5424" y="2544"/>
              <a:ext cx="0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0" name="Oval 24"/>
            <p:cNvSpPr>
              <a:spLocks noChangeArrowheads="1"/>
            </p:cNvSpPr>
            <p:nvPr/>
          </p:nvSpPr>
          <p:spPr bwMode="auto">
            <a:xfrm>
              <a:off x="5256" y="2871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E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itchFamily="34" charset="-128"/>
                  <a:cs typeface="Times New Roman" charset="0"/>
                </a:rPr>
                <a:t>2</a:t>
              </a:r>
              <a:endPara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pitchFamily="34" charset="-128"/>
                <a:cs typeface="Times New Roman" charset="0"/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4191000" y="-1371600"/>
            <a:ext cx="533400" cy="7391400"/>
          </a:xfrm>
          <a:prstGeom prst="leftBrace">
            <a:avLst/>
          </a:prstGeom>
          <a:ln>
            <a:solidFill>
              <a:srgbClr val="FF0000"/>
            </a:solidFill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2905" y="1447800"/>
            <a:ext cx="26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= likelihood weighting</a:t>
            </a:r>
          </a:p>
        </p:txBody>
      </p:sp>
    </p:spTree>
    <p:extLst>
      <p:ext uri="{BB962C8B-B14F-4D97-AF65-F5344CB8AC3E}">
        <p14:creationId xmlns:p14="http://schemas.microsoft.com/office/powerpoint/2010/main" val="24257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Particle filtering operates on ensemble of samples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Performs likelihood weighting for each individual sample to elapse time and incorporate evidence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Resamples from the weighted ensemble of samples to focus computation for the next time step where most of the probability mass is estimated to be</a:t>
            </a: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927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/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9786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49" name="Group 46"/>
          <p:cNvGraphicFramePr>
            <a:graphicFrameLocks noGrp="1"/>
          </p:cNvGraphicFramePr>
          <p:nvPr/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/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 2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54" name="Group 7"/>
          <p:cNvGraphicFramePr>
            <a:graphicFrameLocks noGrp="1"/>
          </p:cNvGraphicFramePr>
          <p:nvPr/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/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 want: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3: Normalize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Obvious problems: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Worst-case time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</a:t>
            </a: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Space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to store the joint distribution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/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/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/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33600"/>
            <a:ext cx="4800599" cy="34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56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Models 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value of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81200"/>
            <a:ext cx="4662898" cy="41100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	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write: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is a simplifying </a:t>
            </a:r>
            <a:r>
              <a:rPr lang="en-US" sz="2400" i="1" dirty="0">
                <a:latin typeface="Calibri"/>
                <a:cs typeface="Calibri"/>
              </a:rPr>
              <a:t>modeling 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independent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could we assume for {Weather, Traffic, Cavity, Toothache}?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4648200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Independence?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/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/>
        </p:nvGraphicFramePr>
        <p:xfrm>
          <a:off x="7394626" y="3285327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/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/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6589" y="2853527"/>
            <a:ext cx="1298575" cy="2985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637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6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4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43477" name="Group 21"/>
          <p:cNvGraphicFramePr>
            <a:graphicFrameLocks noGrp="1"/>
          </p:cNvGraphicFramePr>
          <p:nvPr/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/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8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1" y="2514600"/>
            <a:ext cx="925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01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27692" name="Picture 5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76" y="4800600"/>
            <a:ext cx="2465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76" y="5588000"/>
            <a:ext cx="3286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>
                <a:latin typeface="Calibri"/>
                <a:cs typeface="Calibri"/>
              </a:rPr>
              <a:t>cavity) = P(+catch|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>
                <a:latin typeface="Calibri"/>
                <a:cs typeface="Calibri"/>
              </a:rPr>
              <a:t>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Catch 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Equivalent statements: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P(Toothache | Catch , Cavity) = P(Toothache | Cavity)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P(Toothache, Catch | Cavity) = P(Toothache | Cavity) P(Catch | Cavity)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One can be derived from the other easily</a:t>
            </a:r>
          </a:p>
        </p:txBody>
      </p:sp>
    </p:spTree>
    <p:extLst>
      <p:ext uri="{BB962C8B-B14F-4D97-AF65-F5344CB8AC3E}">
        <p14:creationId xmlns:p14="http://schemas.microsoft.com/office/powerpoint/2010/main" val="2461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or, equivalently, if and only if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038" y="45720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3352800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238" y="57150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and the 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Chain rule: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nets 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Ghostbusters Chain Rule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576388"/>
            <a:ext cx="460851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Each sensor depends only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on where the ghost is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Symbo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  <a:t>That means, the two sensors are conditionally independent, given the ghost position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Symbo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T: Top square is red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B: Bottom square is red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G: Ghost is in the top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Givens: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	P( +g ) = 0.5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	P(  -g ) = 0.5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	P( +t  | +g ) = 0.8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P( +t  |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  <a:t>-g ) = 0.4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  <a:t>P( +b | +g ) = 0.4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  <a:t>P( +b |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  <a:sym typeface="Symbol"/>
              </a:rPr>
              <a:t>-g ) = 0.8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Symbo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Symbo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Symbo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29200" y="1724025"/>
            <a:ext cx="35421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P(T,B,G) = P(G) P(T|G) P(B|G)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905000"/>
            <a:ext cx="3218878" cy="4648199"/>
          </a:xfrm>
          <a:prstGeom prst="rect">
            <a:avLst/>
          </a:prstGeom>
        </p:spPr>
      </p:pic>
      <p:pic>
        <p:nvPicPr>
          <p:cNvPr id="7" name="Picture 2" descr="\\.host\Shared Folders\Shared with PC\2square_ghostb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3802063"/>
            <a:ext cx="1358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38737" y="2336796"/>
          <a:ext cx="3395663" cy="40640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39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P(T,B,G)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-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Nets: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about 10 min, we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 err="1">
                <a:latin typeface="Calibri"/>
                <a:cs typeface="Calibri"/>
              </a:rPr>
              <a:t>ll</a:t>
            </a:r>
            <a:r>
              <a:rPr lang="en-US" sz="2000" dirty="0">
                <a:latin typeface="Calibri"/>
                <a:cs typeface="Calibri"/>
              </a:rPr>
              <a:t> be vague about how these interactions are specified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 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Why 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R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R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00120" marR="0" lvl="3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 2: rain causes traffic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set of nodes, one per variable 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endParaRPr kumimoji="0" lang="en-US" sz="2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6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Probabilities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implicitly</a:t>
            </a:r>
            <a:r>
              <a:rPr lang="en-US" sz="2400" dirty="0">
                <a:latin typeface="Calibri"/>
                <a:cs typeface="Calibri"/>
              </a:rPr>
              <a:t> encode joint 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a product of local conditional 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 see what probability a BN gives to a full assignment, multiply all the relevant conditionals together: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7162800" y="4038600"/>
            <a:ext cx="2119313" cy="1495425"/>
            <a:chOff x="3600" y="2208"/>
            <a:chExt cx="1767" cy="1247"/>
          </a:xfrm>
        </p:grpSpPr>
        <p:pic>
          <p:nvPicPr>
            <p:cNvPr id="24584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6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endParaRPr>
            </a:p>
          </p:txBody>
        </p:sp>
      </p:grp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5715000"/>
            <a:ext cx="4495800" cy="277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3276600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4191000"/>
            <a:ext cx="1911361" cy="1142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Probabilities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Why are we guaranteed that setting</a:t>
            </a:r>
            <a:endParaRPr lang="en-US" sz="2000" dirty="0">
              <a:latin typeface="Calibri"/>
              <a:cs typeface="Calibri"/>
            </a:endParaRP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results in a proper joint distribution?  </a:t>
            </a:r>
            <a:endParaRPr lang="en-US" sz="12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Chain rule (valid for all distributions):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u="sng" dirty="0">
                <a:latin typeface="Calibri"/>
                <a:cs typeface="Calibri"/>
              </a:rPr>
              <a:t>Assume</a:t>
            </a:r>
            <a:r>
              <a:rPr lang="en-US" sz="2400" dirty="0">
                <a:latin typeface="Calibri"/>
                <a:cs typeface="Calibri"/>
              </a:rPr>
              <a:t> conditional independences: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  <a:sym typeface="Wingdings"/>
              </a:rPr>
              <a:t>       Consequence: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Not every BN can represent every joint distribution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topology enforces certain conditional independencies</a:t>
            </a: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1842796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200400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4677376"/>
            <a:ext cx="5078413" cy="699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4147542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74594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2286000" y="5943600"/>
            <a:ext cx="670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Only distributions whose variables are absolutely independent can be represented by a Bayes</a:t>
            </a:r>
            <a:r>
              <a:rPr kumimoji="0" lang="ja-JP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’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 net with no arcs.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graphicFrame>
        <p:nvGraphicFramePr>
          <p:cNvPr id="1071108" name="Group 4"/>
          <p:cNvGraphicFramePr>
            <a:graphicFrameLocks noGrp="1"/>
          </p:cNvGraphicFramePr>
          <p:nvPr/>
        </p:nvGraphicFramePr>
        <p:xfrm>
          <a:off x="1219200" y="34480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88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1120" name="Group 16"/>
          <p:cNvGraphicFramePr>
            <a:graphicFrameLocks noGrp="1"/>
          </p:cNvGraphicFramePr>
          <p:nvPr/>
        </p:nvGraphicFramePr>
        <p:xfrm>
          <a:off x="29908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1131" name="Group 27"/>
          <p:cNvGraphicFramePr>
            <a:graphicFrameLocks noGrp="1"/>
          </p:cNvGraphicFramePr>
          <p:nvPr/>
        </p:nvGraphicFramePr>
        <p:xfrm>
          <a:off x="62674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3070225"/>
            <a:ext cx="925513" cy="298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125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5640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25863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6002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3276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2</a:t>
            </a:r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705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X</a:t>
            </a:r>
            <a:r>
              <a:rPr kumimoji="0" lang="en-US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n</a:t>
            </a:r>
          </a:p>
        </p:txBody>
      </p:sp>
      <p:pic>
        <p:nvPicPr>
          <p:cNvPr id="25645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263" y="5108575"/>
            <a:ext cx="1971675" cy="29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47798"/>
            <a:ext cx="2893913" cy="27647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143000" y="2286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R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143000" y="3962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26630" name="AutoShape 6"/>
          <p:cNvCxnSpPr>
            <a:cxnSpLocks noChangeShapeType="1"/>
            <a:stCxn id="26628" idx="4"/>
            <a:endCxn id="26629" idx="0"/>
          </p:cNvCxnSpPr>
          <p:nvPr/>
        </p:nvCxnSpPr>
        <p:spPr bwMode="auto">
          <a:xfrm>
            <a:off x="1524000" y="3062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2135" name="Group 7"/>
          <p:cNvGraphicFramePr>
            <a:graphicFrameLocks noGrp="1"/>
          </p:cNvGraphicFramePr>
          <p:nvPr/>
        </p:nvGraphicFramePr>
        <p:xfrm>
          <a:off x="2762250" y="2355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13" y="1981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1" name="Group 53"/>
          <p:cNvGraphicFramePr>
            <a:graphicFrameLocks noGrp="1"/>
          </p:cNvGraphicFramePr>
          <p:nvPr/>
        </p:nvGraphicFramePr>
        <p:xfrm>
          <a:off x="2381250" y="3797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 +r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417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5" name="Group 57"/>
          <p:cNvGraphicFramePr>
            <a:graphicFrameLocks noGrp="1"/>
          </p:cNvGraphicFramePr>
          <p:nvPr/>
        </p:nvGraphicFramePr>
        <p:xfrm>
          <a:off x="2381250" y="4660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135" y="2362200"/>
            <a:ext cx="1810181" cy="2992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419600"/>
            <a:ext cx="5247974" cy="219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14" y="4572000"/>
            <a:ext cx="2126385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urglary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arthqk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R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/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/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/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/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endParaRPr kumimoji="0" lang="en-US" sz="2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R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/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/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/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/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08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elicit from experts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/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Sensors are noisy, but we know P(Color | Distance)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Bayes’</a:t>
            </a:r>
            <a:r>
              <a:rPr lang="en-US" altLang="ja-JP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146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So far: how a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 encodes a joint distribution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Next: how to answer queries about that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Today: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First assembled BNs using an intuitive notion of conditional independence as causality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Then saw that key property is conditional independence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Main goal: answer queries about conditional independence and influence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After that: how to answer numerical queries (inference)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22" y="1524000"/>
            <a:ext cx="5332633" cy="38861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86000"/>
            <a:ext cx="4277676" cy="3527981"/>
          </a:xfrm>
          <a:prstGeom prst="rect">
            <a:avLst/>
          </a:prstGeom>
        </p:spPr>
      </p:pic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Independence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98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Bayes’ Nets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 Bayes’ net is an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efficient encoding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of a probabilistic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model of a domain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Questions we can ask: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Inference: given a fixed BN, what is P(X | e)?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Representation: given a BN graph, what kinds of distributions can it encode?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Modeling: what BN is most appropriate for a given domain?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1295400"/>
            <a:ext cx="4138471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440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Semantics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59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4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6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0525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faster to answer queries (coming)	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51075"/>
            <a:ext cx="10160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90818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430476" imgH="2430476" progId="MSPhotoEd.3">
                  <p:embed/>
                </p:oleObj>
              </mc:Choice>
              <mc:Fallback>
                <p:oleObj name="Photo Editor Photo" r:id="rId2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491956" imgH="2491956" progId="MSPhotoEd.3">
                  <p:embed/>
                </p:oleObj>
              </mc:Choice>
              <mc:Fallback>
                <p:oleObj name="Photo Editor Photo" r:id="rId4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2461473" imgH="2446232" progId="MSPhotoEd.3">
                    <p:embed/>
                  </p:oleObj>
                </mc:Choice>
                <mc:Fallback>
                  <p:oleObj name="Photo Editor Photo" r:id="rId6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Independence in a BN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9601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Important question about a BN: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Are two nodes independent given certain evidence?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yes, can prove using algebra (tedious in general)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no, can prove with a counter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Question: are X and Z necessarily independent?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no.  Example: low pressure causes rain, which causes traffic.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X can influence Z, Z can influence X (via 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Addendum: they </a:t>
            </a:r>
            <a:r>
              <a:rPr lang="en-US" sz="2000" i="1" dirty="0">
                <a:latin typeface="Calibri"/>
                <a:cs typeface="Calibri"/>
              </a:rPr>
              <a:t>could </a:t>
            </a:r>
            <a:r>
              <a:rPr lang="en-US" sz="2000" dirty="0">
                <a:latin typeface="Calibri"/>
                <a:cs typeface="Calibri"/>
              </a:rPr>
              <a:t>be independent: how?</a:t>
            </a:r>
          </a:p>
        </p:txBody>
      </p:sp>
      <p:sp>
        <p:nvSpPr>
          <p:cNvPr id="1088516" name="Oval 4"/>
          <p:cNvSpPr>
            <a:spLocks noChangeArrowheads="1"/>
          </p:cNvSpPr>
          <p:nvPr/>
        </p:nvSpPr>
        <p:spPr bwMode="auto">
          <a:xfrm>
            <a:off x="44958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X</a:t>
            </a:r>
          </a:p>
        </p:txBody>
      </p:sp>
      <p:sp>
        <p:nvSpPr>
          <p:cNvPr id="1088517" name="Oval 5"/>
          <p:cNvSpPr>
            <a:spLocks noChangeArrowheads="1"/>
          </p:cNvSpPr>
          <p:nvPr/>
        </p:nvSpPr>
        <p:spPr bwMode="auto">
          <a:xfrm>
            <a:off x="5715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Y</a:t>
            </a:r>
          </a:p>
        </p:txBody>
      </p:sp>
      <p:sp>
        <p:nvSpPr>
          <p:cNvPr id="1088518" name="Oval 6"/>
          <p:cNvSpPr>
            <a:spLocks noChangeArrowheads="1"/>
          </p:cNvSpPr>
          <p:nvPr/>
        </p:nvSpPr>
        <p:spPr bwMode="auto">
          <a:xfrm>
            <a:off x="6858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Z</a:t>
            </a:r>
          </a:p>
        </p:txBody>
      </p:sp>
      <p:cxnSp>
        <p:nvCxnSpPr>
          <p:cNvPr id="1088519" name="AutoShape 7"/>
          <p:cNvCxnSpPr>
            <a:cxnSpLocks noChangeShapeType="1"/>
            <a:stCxn id="1088516" idx="6"/>
            <a:endCxn id="1088517" idx="2"/>
          </p:cNvCxnSpPr>
          <p:nvPr/>
        </p:nvCxnSpPr>
        <p:spPr bwMode="auto">
          <a:xfrm>
            <a:off x="5119687" y="41402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88520" name="AutoShape 8"/>
          <p:cNvCxnSpPr>
            <a:cxnSpLocks noChangeShapeType="1"/>
            <a:stCxn id="1088517" idx="6"/>
            <a:endCxn id="1088518" idx="2"/>
          </p:cNvCxnSpPr>
          <p:nvPr/>
        </p:nvCxnSpPr>
        <p:spPr bwMode="auto">
          <a:xfrm>
            <a:off x="6338887" y="4140200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869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6" grpId="0" animBg="1"/>
      <p:bldP spid="1088517" grpId="0" animBg="1"/>
      <p:bldP spid="10885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6733473" cy="49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6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0" y="1397001"/>
            <a:ext cx="106426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Study independence properties for triples</a:t>
            </a:r>
          </a:p>
          <a:p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Analyze complex cases in terms of member triples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D-separation: a condition / algorithm for answering such queries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8125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traffic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Guaranteed X 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Evidence 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</p:spTree>
    <p:extLst>
      <p:ext uri="{BB962C8B-B14F-4D97-AF65-F5344CB8AC3E}">
        <p14:creationId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Z: Traffic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Raining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Y: Ballgame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15" y="1524000"/>
            <a:ext cx="6946984" cy="4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76399"/>
            <a:ext cx="10058400" cy="4449765"/>
          </a:xfrm>
        </p:spPr>
        <p:txBody>
          <a:bodyPr/>
          <a:lstStyle/>
          <a:p>
            <a:r>
              <a:rPr lang="en-US" sz="2800" dirty="0"/>
              <a:t>General question: in a given BN, are two variables independent (given evidence)?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Solution: analyze the graph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Any complex example can be broken</a:t>
            </a:r>
          </a:p>
          <a:p>
            <a:pPr marL="0" indent="0">
              <a:buNone/>
            </a:pPr>
            <a:r>
              <a:rPr lang="en-US" sz="2800" dirty="0"/>
              <a:t>    into repetitions of the three canonical cases</a:t>
            </a:r>
          </a:p>
          <a:p>
            <a:endParaRPr lang="en-US" sz="2800" dirty="0"/>
          </a:p>
          <a:p>
            <a:pPr marL="0" indent="0" eaLnBrk="1" hangingPunct="1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38400"/>
            <a:ext cx="37727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97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Reachability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Recipe: shade evidence nodes, look for paths in the resulting graph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Attempt 1: if two nodes are connected by an undirected path not blocked by a shaded node, they are conditionally independent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Almost works, but not quite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Where does it break?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the v-structure at T doesn’t count as a link in a path unless “active”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88773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R</a:t>
            </a:r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9486900" y="3886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T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2" name="AutoShape 6"/>
          <p:cNvCxnSpPr>
            <a:cxnSpLocks noChangeShapeType="1"/>
            <a:stCxn id="19460" idx="4"/>
            <a:endCxn id="19461" idx="1"/>
          </p:cNvCxnSpPr>
          <p:nvPr/>
        </p:nvCxnSpPr>
        <p:spPr bwMode="auto">
          <a:xfrm>
            <a:off x="9144000" y="30622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03251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B</a:t>
            </a:r>
          </a:p>
        </p:txBody>
      </p:sp>
      <p:cxnSp>
        <p:nvCxnSpPr>
          <p:cNvPr id="19464" name="AutoShape 8"/>
          <p:cNvCxnSpPr>
            <a:cxnSpLocks noChangeShapeType="1"/>
            <a:stCxn id="19463" idx="4"/>
            <a:endCxn id="19461" idx="7"/>
          </p:cNvCxnSpPr>
          <p:nvPr/>
        </p:nvCxnSpPr>
        <p:spPr bwMode="auto">
          <a:xfrm flipH="1">
            <a:off x="9942513" y="30622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8305800" y="38719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D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6" name="AutoShape 10"/>
          <p:cNvCxnSpPr>
            <a:cxnSpLocks noChangeShapeType="1"/>
            <a:stCxn id="19460" idx="4"/>
            <a:endCxn id="19465" idx="0"/>
          </p:cNvCxnSpPr>
          <p:nvPr/>
        </p:nvCxnSpPr>
        <p:spPr bwMode="auto">
          <a:xfrm flipH="1">
            <a:off x="8572500" y="30622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8878888" y="1371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L</a:t>
            </a:r>
          </a:p>
        </p:txBody>
      </p:sp>
      <p:cxnSp>
        <p:nvCxnSpPr>
          <p:cNvPr id="19468" name="AutoShape 12"/>
          <p:cNvCxnSpPr>
            <a:cxnSpLocks noChangeShapeType="1"/>
            <a:stCxn id="19467" idx="4"/>
            <a:endCxn id="19460" idx="0"/>
          </p:cNvCxnSpPr>
          <p:nvPr/>
        </p:nvCxnSpPr>
        <p:spPr bwMode="auto">
          <a:xfrm flipH="1">
            <a:off x="9144000" y="19192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648200"/>
            <a:ext cx="6286500" cy="4191000"/>
          </a:xfrm>
          <a:prstGeom prst="rect">
            <a:avLst/>
          </a:prstGeom>
        </p:spPr>
      </p:pic>
      <p:pic>
        <p:nvPicPr>
          <p:cNvPr id="3" name="Picture 2" descr="LowPress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64851"/>
            <a:ext cx="990600" cy="7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Active / Inactive Paths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44780" y="1447800"/>
            <a:ext cx="755142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Question: Are X and Y conditionally independent given evidence variables {Z}?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Yes, if X and Y 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d-separated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by Z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Consider all (undirected) paths from X to Y</a:t>
            </a:r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No active paths = independence!</a:t>
            </a:r>
          </a:p>
          <a:p>
            <a:pPr lvl="2" eaLnBrk="1" hangingPunct="1">
              <a:lnSpc>
                <a:spcPct val="80000"/>
              </a:lnSpc>
            </a:pP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path is active if each triple is active: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Causal chain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 (either direction)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cause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effect (aka v-structure)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</a:t>
            </a:r>
            <a:r>
              <a:rPr lang="en-US" sz="1800" i="1" dirty="0">
                <a:latin typeface="Calibri"/>
                <a:ea typeface="ＭＳ Ｐゴシック" pitchFamily="34" charset="-128"/>
                <a:cs typeface="Calibri"/>
              </a:rPr>
              <a:t>or one of its </a:t>
            </a:r>
            <a:r>
              <a:rPr lang="en-US" sz="1800" i="1" dirty="0" err="1">
                <a:latin typeface="Calibri"/>
                <a:ea typeface="ＭＳ Ｐゴシック" pitchFamily="34" charset="-128"/>
                <a:cs typeface="Calibri"/>
              </a:rPr>
              <a:t>descendents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is observed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0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endParaRPr lang="en-US" sz="2400" dirty="0">
              <a:solidFill>
                <a:srgbClr val="333399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All it takes to block a path is a single inactive segment</a:t>
            </a: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59395" name="Group 186"/>
          <p:cNvGrpSpPr>
            <a:grpSpLocks/>
          </p:cNvGrpSpPr>
          <p:nvPr/>
        </p:nvGrpSpPr>
        <p:grpSpPr bwMode="auto">
          <a:xfrm>
            <a:off x="7620000" y="2041525"/>
            <a:ext cx="1600200" cy="320675"/>
            <a:chOff x="4572000" y="1676400"/>
            <a:chExt cx="1905000" cy="381000"/>
          </a:xfrm>
        </p:grpSpPr>
        <p:sp>
          <p:nvSpPr>
            <p:cNvPr id="59437" name="Oval 9"/>
            <p:cNvSpPr>
              <a:spLocks noChangeArrowheads="1"/>
            </p:cNvSpPr>
            <p:nvPr/>
          </p:nvSpPr>
          <p:spPr bwMode="auto">
            <a:xfrm>
              <a:off x="4572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8" name="Oval 9"/>
            <p:cNvSpPr>
              <a:spLocks noChangeArrowheads="1"/>
            </p:cNvSpPr>
            <p:nvPr/>
          </p:nvSpPr>
          <p:spPr bwMode="auto">
            <a:xfrm>
              <a:off x="5334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9" name="Oval 9"/>
            <p:cNvSpPr>
              <a:spLocks noChangeArrowheads="1"/>
            </p:cNvSpPr>
            <p:nvPr/>
          </p:nvSpPr>
          <p:spPr bwMode="auto">
            <a:xfrm>
              <a:off x="6096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40" name="AutoShape 10"/>
            <p:cNvCxnSpPr>
              <a:cxnSpLocks noChangeShapeType="1"/>
              <a:stCxn id="59437" idx="6"/>
              <a:endCxn id="59438" idx="2"/>
            </p:cNvCxnSpPr>
            <p:nvPr/>
          </p:nvCxnSpPr>
          <p:spPr bwMode="auto">
            <a:xfrm>
              <a:off x="4953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41" name="AutoShape 10"/>
            <p:cNvCxnSpPr>
              <a:cxnSpLocks noChangeShapeType="1"/>
              <a:stCxn id="59438" idx="6"/>
              <a:endCxn id="59439" idx="2"/>
            </p:cNvCxnSpPr>
            <p:nvPr/>
          </p:nvCxnSpPr>
          <p:spPr bwMode="auto">
            <a:xfrm>
              <a:off x="5715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6" name="Group 185"/>
          <p:cNvGrpSpPr>
            <a:grpSpLocks/>
          </p:cNvGrpSpPr>
          <p:nvPr/>
        </p:nvGrpSpPr>
        <p:grpSpPr bwMode="auto">
          <a:xfrm>
            <a:off x="9982200" y="2041525"/>
            <a:ext cx="1600200" cy="320675"/>
            <a:chOff x="6934200" y="1676400"/>
            <a:chExt cx="1905000" cy="381000"/>
          </a:xfrm>
        </p:grpSpPr>
        <p:sp>
          <p:nvSpPr>
            <p:cNvPr id="59432" name="Oval 9"/>
            <p:cNvSpPr>
              <a:spLocks noChangeArrowheads="1"/>
            </p:cNvSpPr>
            <p:nvPr/>
          </p:nvSpPr>
          <p:spPr bwMode="auto">
            <a:xfrm>
              <a:off x="6934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7695823" y="1676400"/>
              <a:ext cx="381756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34" name="Oval 9"/>
            <p:cNvSpPr>
              <a:spLocks noChangeArrowheads="1"/>
            </p:cNvSpPr>
            <p:nvPr/>
          </p:nvSpPr>
          <p:spPr bwMode="auto">
            <a:xfrm>
              <a:off x="8458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5" name="AutoShape 10"/>
            <p:cNvCxnSpPr>
              <a:cxnSpLocks noChangeShapeType="1"/>
              <a:stCxn id="59432" idx="6"/>
              <a:endCxn id="92" idx="2"/>
            </p:cNvCxnSpPr>
            <p:nvPr/>
          </p:nvCxnSpPr>
          <p:spPr bwMode="auto">
            <a:xfrm>
              <a:off x="7315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6" name="AutoShape 10"/>
            <p:cNvCxnSpPr>
              <a:cxnSpLocks noChangeShapeType="1"/>
              <a:stCxn id="92" idx="6"/>
              <a:endCxn id="59434" idx="2"/>
            </p:cNvCxnSpPr>
            <p:nvPr/>
          </p:nvCxnSpPr>
          <p:spPr bwMode="auto">
            <a:xfrm>
              <a:off x="8077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7" name="Group 187"/>
          <p:cNvGrpSpPr>
            <a:grpSpLocks/>
          </p:cNvGrpSpPr>
          <p:nvPr/>
        </p:nvGrpSpPr>
        <p:grpSpPr bwMode="auto">
          <a:xfrm>
            <a:off x="7620000" y="2776538"/>
            <a:ext cx="1600200" cy="576262"/>
            <a:chOff x="4572000" y="2362200"/>
            <a:chExt cx="1905000" cy="685800"/>
          </a:xfrm>
        </p:grpSpPr>
        <p:sp>
          <p:nvSpPr>
            <p:cNvPr id="59427" name="Oval 9"/>
            <p:cNvSpPr>
              <a:spLocks noChangeArrowheads="1"/>
            </p:cNvSpPr>
            <p:nvPr/>
          </p:nvSpPr>
          <p:spPr bwMode="auto">
            <a:xfrm>
              <a:off x="4572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8" name="Oval 9"/>
            <p:cNvSpPr>
              <a:spLocks noChangeArrowheads="1"/>
            </p:cNvSpPr>
            <p:nvPr/>
          </p:nvSpPr>
          <p:spPr bwMode="auto">
            <a:xfrm>
              <a:off x="5334000" y="23622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9" name="Oval 9"/>
            <p:cNvSpPr>
              <a:spLocks noChangeArrowheads="1"/>
            </p:cNvSpPr>
            <p:nvPr/>
          </p:nvSpPr>
          <p:spPr bwMode="auto">
            <a:xfrm>
              <a:off x="6096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0" name="AutoShape 10"/>
            <p:cNvCxnSpPr>
              <a:cxnSpLocks noChangeShapeType="1"/>
              <a:stCxn id="59428" idx="2"/>
              <a:endCxn id="59427" idx="7"/>
            </p:cNvCxnSpPr>
            <p:nvPr/>
          </p:nvCxnSpPr>
          <p:spPr bwMode="auto">
            <a:xfrm rot="10800000" flipV="1">
              <a:off x="48972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1" name="AutoShape 10"/>
            <p:cNvCxnSpPr>
              <a:cxnSpLocks noChangeShapeType="1"/>
              <a:stCxn id="59428" idx="6"/>
              <a:endCxn id="59429" idx="1"/>
            </p:cNvCxnSpPr>
            <p:nvPr/>
          </p:nvCxnSpPr>
          <p:spPr bwMode="auto">
            <a:xfrm>
              <a:off x="57150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8" name="Group 184"/>
          <p:cNvGrpSpPr>
            <a:grpSpLocks/>
          </p:cNvGrpSpPr>
          <p:nvPr/>
        </p:nvGrpSpPr>
        <p:grpSpPr bwMode="auto">
          <a:xfrm>
            <a:off x="9982200" y="2776538"/>
            <a:ext cx="1600200" cy="576262"/>
            <a:chOff x="6934200" y="2362200"/>
            <a:chExt cx="1905000" cy="685800"/>
          </a:xfrm>
        </p:grpSpPr>
        <p:sp>
          <p:nvSpPr>
            <p:cNvPr id="59422" name="Oval 9"/>
            <p:cNvSpPr>
              <a:spLocks noChangeArrowheads="1"/>
            </p:cNvSpPr>
            <p:nvPr/>
          </p:nvSpPr>
          <p:spPr bwMode="auto">
            <a:xfrm>
              <a:off x="6934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7695823" y="2362200"/>
              <a:ext cx="381756" cy="38163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24" name="Oval 9"/>
            <p:cNvSpPr>
              <a:spLocks noChangeArrowheads="1"/>
            </p:cNvSpPr>
            <p:nvPr/>
          </p:nvSpPr>
          <p:spPr bwMode="auto">
            <a:xfrm>
              <a:off x="8458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5" name="AutoShape 10"/>
            <p:cNvCxnSpPr>
              <a:cxnSpLocks noChangeShapeType="1"/>
              <a:stCxn id="107" idx="2"/>
              <a:endCxn id="59422" idx="7"/>
            </p:cNvCxnSpPr>
            <p:nvPr/>
          </p:nvCxnSpPr>
          <p:spPr bwMode="auto">
            <a:xfrm rot="10800000" flipV="1">
              <a:off x="72594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6" name="AutoShape 10"/>
            <p:cNvCxnSpPr>
              <a:cxnSpLocks noChangeShapeType="1"/>
              <a:stCxn id="107" idx="6"/>
              <a:endCxn id="59424" idx="1"/>
            </p:cNvCxnSpPr>
            <p:nvPr/>
          </p:nvCxnSpPr>
          <p:spPr bwMode="auto">
            <a:xfrm>
              <a:off x="80772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9" name="Group 183"/>
          <p:cNvGrpSpPr>
            <a:grpSpLocks/>
          </p:cNvGrpSpPr>
          <p:nvPr/>
        </p:nvGrpSpPr>
        <p:grpSpPr bwMode="auto">
          <a:xfrm>
            <a:off x="9982200" y="4084638"/>
            <a:ext cx="1600200" cy="639762"/>
            <a:chOff x="6934200" y="3810000"/>
            <a:chExt cx="1905000" cy="762000"/>
          </a:xfrm>
        </p:grpSpPr>
        <p:sp>
          <p:nvSpPr>
            <p:cNvPr id="59417" name="Oval 9"/>
            <p:cNvSpPr>
              <a:spLocks noChangeArrowheads="1"/>
            </p:cNvSpPr>
            <p:nvPr/>
          </p:nvSpPr>
          <p:spPr bwMode="auto">
            <a:xfrm>
              <a:off x="6934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8" name="Oval 9"/>
            <p:cNvSpPr>
              <a:spLocks noChangeArrowheads="1"/>
            </p:cNvSpPr>
            <p:nvPr/>
          </p:nvSpPr>
          <p:spPr bwMode="auto">
            <a:xfrm>
              <a:off x="7696200" y="4191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9" name="Oval 9"/>
            <p:cNvSpPr>
              <a:spLocks noChangeArrowheads="1"/>
            </p:cNvSpPr>
            <p:nvPr/>
          </p:nvSpPr>
          <p:spPr bwMode="auto">
            <a:xfrm>
              <a:off x="8458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0" name="AutoShape 10"/>
            <p:cNvCxnSpPr>
              <a:cxnSpLocks noChangeShapeType="1"/>
              <a:stCxn id="59417" idx="6"/>
              <a:endCxn id="59418" idx="1"/>
            </p:cNvCxnSpPr>
            <p:nvPr/>
          </p:nvCxnSpPr>
          <p:spPr bwMode="auto">
            <a:xfrm>
              <a:off x="73152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1" name="AutoShape 10"/>
            <p:cNvCxnSpPr>
              <a:cxnSpLocks noChangeShapeType="1"/>
              <a:stCxn id="59419" idx="2"/>
              <a:endCxn id="59418" idx="7"/>
            </p:cNvCxnSpPr>
            <p:nvPr/>
          </p:nvCxnSpPr>
          <p:spPr bwMode="auto">
            <a:xfrm rot="10800000" flipV="1">
              <a:off x="80214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0" name="Group 188"/>
          <p:cNvGrpSpPr>
            <a:grpSpLocks/>
          </p:cNvGrpSpPr>
          <p:nvPr/>
        </p:nvGrpSpPr>
        <p:grpSpPr bwMode="auto">
          <a:xfrm>
            <a:off x="7620000" y="4084638"/>
            <a:ext cx="1600200" cy="639762"/>
            <a:chOff x="4572000" y="3810000"/>
            <a:chExt cx="1905000" cy="762000"/>
          </a:xfrm>
        </p:grpSpPr>
        <p:sp>
          <p:nvSpPr>
            <p:cNvPr id="59412" name="Oval 9"/>
            <p:cNvSpPr>
              <a:spLocks noChangeArrowheads="1"/>
            </p:cNvSpPr>
            <p:nvPr/>
          </p:nvSpPr>
          <p:spPr bwMode="auto">
            <a:xfrm>
              <a:off x="4572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34" name="Oval 9"/>
            <p:cNvSpPr>
              <a:spLocks noChangeArrowheads="1"/>
            </p:cNvSpPr>
            <p:nvPr/>
          </p:nvSpPr>
          <p:spPr bwMode="auto">
            <a:xfrm>
              <a:off x="5333623" y="4191946"/>
              <a:ext cx="381756" cy="38005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4" name="Oval 9"/>
            <p:cNvSpPr>
              <a:spLocks noChangeArrowheads="1"/>
            </p:cNvSpPr>
            <p:nvPr/>
          </p:nvSpPr>
          <p:spPr bwMode="auto">
            <a:xfrm>
              <a:off x="6096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15" name="AutoShape 10"/>
            <p:cNvCxnSpPr>
              <a:cxnSpLocks noChangeShapeType="1"/>
              <a:stCxn id="59412" idx="6"/>
              <a:endCxn id="134" idx="1"/>
            </p:cNvCxnSpPr>
            <p:nvPr/>
          </p:nvCxnSpPr>
          <p:spPr bwMode="auto">
            <a:xfrm>
              <a:off x="49530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16" name="AutoShape 10"/>
            <p:cNvCxnSpPr>
              <a:cxnSpLocks noChangeShapeType="1"/>
              <a:stCxn id="59414" idx="2"/>
              <a:endCxn id="134" idx="7"/>
            </p:cNvCxnSpPr>
            <p:nvPr/>
          </p:nvCxnSpPr>
          <p:spPr bwMode="auto">
            <a:xfrm rot="10800000" flipV="1">
              <a:off x="56592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1" name="Group 189"/>
          <p:cNvGrpSpPr>
            <a:grpSpLocks/>
          </p:cNvGrpSpPr>
          <p:nvPr/>
        </p:nvGrpSpPr>
        <p:grpSpPr bwMode="auto">
          <a:xfrm>
            <a:off x="7620000" y="5029200"/>
            <a:ext cx="1600200" cy="1600200"/>
            <a:chOff x="4572000" y="4800600"/>
            <a:chExt cx="1905000" cy="1905000"/>
          </a:xfrm>
        </p:grpSpPr>
        <p:sp>
          <p:nvSpPr>
            <p:cNvPr id="59405" name="Oval 9"/>
            <p:cNvSpPr>
              <a:spLocks noChangeArrowheads="1"/>
            </p:cNvSpPr>
            <p:nvPr/>
          </p:nvSpPr>
          <p:spPr bwMode="auto">
            <a:xfrm>
              <a:off x="4572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06" name="Oval 9"/>
            <p:cNvSpPr>
              <a:spLocks noChangeArrowheads="1"/>
            </p:cNvSpPr>
            <p:nvPr/>
          </p:nvSpPr>
          <p:spPr bwMode="auto">
            <a:xfrm>
              <a:off x="6096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07" name="AutoShape 10"/>
            <p:cNvCxnSpPr>
              <a:cxnSpLocks noChangeShapeType="1"/>
              <a:stCxn id="59405" idx="6"/>
              <a:endCxn id="59410" idx="1"/>
            </p:cNvCxnSpPr>
            <p:nvPr/>
          </p:nvCxnSpPr>
          <p:spPr bwMode="auto">
            <a:xfrm>
              <a:off x="4953000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08" name="AutoShape 10"/>
            <p:cNvCxnSpPr>
              <a:cxnSpLocks noChangeShapeType="1"/>
              <a:stCxn id="59406" idx="2"/>
              <a:endCxn id="59410" idx="7"/>
            </p:cNvCxnSpPr>
            <p:nvPr/>
          </p:nvCxnSpPr>
          <p:spPr bwMode="auto">
            <a:xfrm rot="10800000" flipV="1">
              <a:off x="5659204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5333623" y="6323844"/>
              <a:ext cx="381756" cy="38175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0" name="Oval 9"/>
            <p:cNvSpPr>
              <a:spLocks noChangeArrowheads="1"/>
            </p:cNvSpPr>
            <p:nvPr/>
          </p:nvSpPr>
          <p:spPr bwMode="auto">
            <a:xfrm>
              <a:off x="5334000" y="5181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5312833" y="5562223"/>
              <a:ext cx="468690" cy="752173"/>
            </a:xfrm>
            <a:custGeom>
              <a:avLst/>
              <a:gdLst>
                <a:gd name="connsiteX0" fmla="*/ 200186 w 467532"/>
                <a:gd name="connsiteY0" fmla="*/ 0 h 836909"/>
                <a:gd name="connsiteX1" fmla="*/ 440410 w 467532"/>
                <a:gd name="connsiteY1" fmla="*/ 294468 h 836909"/>
                <a:gd name="connsiteX2" fmla="*/ 37454 w 467532"/>
                <a:gd name="connsiteY2" fmla="*/ 503695 h 836909"/>
                <a:gd name="connsiteX3" fmla="*/ 215684 w 467532"/>
                <a:gd name="connsiteY3" fmla="*/ 836909 h 83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32" h="836909">
                  <a:moveTo>
                    <a:pt x="200186" y="0"/>
                  </a:moveTo>
                  <a:cubicBezTo>
                    <a:pt x="333859" y="105259"/>
                    <a:pt x="467532" y="210519"/>
                    <a:pt x="440410" y="294468"/>
                  </a:cubicBezTo>
                  <a:cubicBezTo>
                    <a:pt x="413288" y="378417"/>
                    <a:pt x="74908" y="413288"/>
                    <a:pt x="37454" y="503695"/>
                  </a:cubicBezTo>
                  <a:cubicBezTo>
                    <a:pt x="0" y="594102"/>
                    <a:pt x="107842" y="715505"/>
                    <a:pt x="215684" y="836909"/>
                  </a:cubicBezTo>
                </a:path>
              </a:pathLst>
            </a:cu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rot="5400000">
            <a:off x="7124700" y="4076700"/>
            <a:ext cx="495458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3" name="TextBox 190"/>
          <p:cNvSpPr txBox="1">
            <a:spLocks noChangeArrowheads="1"/>
          </p:cNvSpPr>
          <p:nvPr/>
        </p:nvSpPr>
        <p:spPr bwMode="auto">
          <a:xfrm>
            <a:off x="7620000" y="13716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Active Triples</a:t>
            </a:r>
          </a:p>
        </p:txBody>
      </p:sp>
      <p:sp>
        <p:nvSpPr>
          <p:cNvPr id="59404" name="TextBox 191"/>
          <p:cNvSpPr txBox="1">
            <a:spLocks noChangeArrowheads="1"/>
          </p:cNvSpPr>
          <p:nvPr/>
        </p:nvSpPr>
        <p:spPr bwMode="auto">
          <a:xfrm>
            <a:off x="9982200" y="1371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Inactive Triples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227774"/>
            <a:ext cx="4583532" cy="3384163"/>
          </a:xfrm>
          <a:prstGeom prst="rect">
            <a:avLst/>
          </a:prstGeo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0591800" cy="46783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Query:	</a:t>
            </a:r>
            <a:endParaRPr lang="en-US" sz="12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Check all (undirected!) paths between        and </a:t>
            </a:r>
          </a:p>
          <a:p>
            <a:pPr lvl="7">
              <a:buFont typeface="Wingdings" charset="0"/>
              <a:buChar char="§"/>
              <a:defRPr/>
            </a:pPr>
            <a:endParaRPr lang="en-US" sz="6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If one or more active, then independence not guaranteed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alibri"/>
                <a:cs typeface="Calibri"/>
              </a:rPr>
              <a:t>   </a:t>
            </a:r>
            <a:endParaRPr lang="en-US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Otherwise (i.e. if all paths are inactive),</a:t>
            </a:r>
          </a:p>
          <a:p>
            <a:pPr marL="457176" lvl="1" indent="0">
              <a:buNone/>
              <a:defRPr/>
            </a:pPr>
            <a:r>
              <a:rPr lang="en-US" sz="2400" dirty="0">
                <a:latin typeface="Calibri"/>
                <a:cs typeface="Calibri"/>
              </a:rPr>
              <a:t>    then independence is guaranteed</a:t>
            </a:r>
          </a:p>
        </p:txBody>
      </p: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D-Separation</a:t>
            </a: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7299566" y="1219200"/>
            <a:ext cx="446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6042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03862"/>
            <a:ext cx="43434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247900"/>
            <a:ext cx="457200" cy="381000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247900"/>
            <a:ext cx="495300" cy="41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3429000"/>
            <a:ext cx="3810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Variables: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D: Roof drips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S: I’</a:t>
            </a:r>
            <a:r>
              <a:rPr lang="en-US" altLang="ja-JP" dirty="0">
                <a:ea typeface="ＭＳ Ｐゴシック" pitchFamily="34" charset="-128"/>
              </a:rPr>
              <a:t>m sad</a:t>
            </a: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Questions: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64515" name="Oval 4"/>
          <p:cNvSpPr>
            <a:spLocks noChangeArrowheads="1"/>
          </p:cNvSpPr>
          <p:nvPr/>
        </p:nvSpPr>
        <p:spPr bwMode="auto">
          <a:xfrm>
            <a:off x="72390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79248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64517" name="AutoShape 6"/>
          <p:cNvCxnSpPr>
            <a:cxnSpLocks noChangeShapeType="1"/>
            <a:stCxn id="64515" idx="4"/>
            <a:endCxn id="64516" idx="1"/>
          </p:cNvCxnSpPr>
          <p:nvPr/>
        </p:nvCxnSpPr>
        <p:spPr bwMode="auto">
          <a:xfrm>
            <a:off x="7505700" y="3900488"/>
            <a:ext cx="496888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8" name="Oval 7"/>
          <p:cNvSpPr>
            <a:spLocks noChangeArrowheads="1"/>
          </p:cNvSpPr>
          <p:nvPr/>
        </p:nvSpPr>
        <p:spPr bwMode="auto">
          <a:xfrm>
            <a:off x="86868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64519" name="AutoShape 8"/>
          <p:cNvCxnSpPr>
            <a:cxnSpLocks noChangeShapeType="1"/>
            <a:stCxn id="64518" idx="4"/>
            <a:endCxn id="64516" idx="7"/>
          </p:cNvCxnSpPr>
          <p:nvPr/>
        </p:nvCxnSpPr>
        <p:spPr bwMode="auto">
          <a:xfrm flipH="1">
            <a:off x="8380413" y="3900488"/>
            <a:ext cx="573087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79248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64521" name="AutoShape 10"/>
          <p:cNvCxnSpPr>
            <a:cxnSpLocks noChangeShapeType="1"/>
            <a:stCxn id="64520" idx="3"/>
            <a:endCxn id="64515" idx="0"/>
          </p:cNvCxnSpPr>
          <p:nvPr/>
        </p:nvCxnSpPr>
        <p:spPr bwMode="auto">
          <a:xfrm flipH="1">
            <a:off x="7505700" y="2679700"/>
            <a:ext cx="496888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522" name="AutoShape 11"/>
          <p:cNvCxnSpPr>
            <a:cxnSpLocks noChangeShapeType="1"/>
            <a:stCxn id="64520" idx="5"/>
            <a:endCxn id="64518" idx="0"/>
          </p:cNvCxnSpPr>
          <p:nvPr/>
        </p:nvCxnSpPr>
        <p:spPr bwMode="auto">
          <a:xfrm>
            <a:off x="8380413" y="2679700"/>
            <a:ext cx="573087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98764" name="Text Box 12"/>
          <p:cNvSpPr txBox="1">
            <a:spLocks noChangeArrowheads="1"/>
          </p:cNvSpPr>
          <p:nvPr/>
        </p:nvSpPr>
        <p:spPr bwMode="auto">
          <a:xfrm>
            <a:off x="5410200" y="54102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09876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948238"/>
            <a:ext cx="9810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499100"/>
            <a:ext cx="138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096000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6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Structure Implications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Given a Bayes net structure, can run d-separation algorithm to build a complete list of conditional independences that are necessarily true of the 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This list determines the set of probability distributions that can be represented 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036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447800"/>
            <a:ext cx="5150759" cy="42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57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Computing All Independences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" y="1759560"/>
            <a:ext cx="5714899" cy="4107839"/>
          </a:xfrm>
          <a:prstGeom prst="rect">
            <a:avLst/>
          </a:prstGeom>
        </p:spPr>
      </p:pic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6629400" y="1219200"/>
            <a:ext cx="1428750" cy="1143000"/>
            <a:chOff x="4272" y="1152"/>
            <a:chExt cx="1200" cy="1008"/>
          </a:xfrm>
        </p:grpSpPr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19" name="AutoShape 15"/>
            <p:cNvCxnSpPr>
              <a:cxnSpLocks noChangeShapeType="1"/>
              <a:stCxn id="17" idx="3"/>
              <a:endCxn id="16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AutoShape 16"/>
            <p:cNvCxnSpPr>
              <a:cxnSpLocks noChangeShapeType="1"/>
              <a:stCxn id="17" idx="5"/>
              <a:endCxn id="18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705600" y="2514600"/>
            <a:ext cx="1402080" cy="1219200"/>
            <a:chOff x="4272" y="1152"/>
            <a:chExt cx="1200" cy="1008"/>
          </a:xfrm>
        </p:grpSpPr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25" name="AutoShape 15"/>
            <p:cNvCxnSpPr>
              <a:cxnSpLocks noChangeShapeType="1"/>
              <a:stCxn id="23" idx="3"/>
              <a:endCxn id="22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16"/>
            <p:cNvCxnSpPr>
              <a:cxnSpLocks noChangeShapeType="1"/>
              <a:stCxn id="23" idx="5"/>
              <a:endCxn id="24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7" name="Group 31"/>
          <p:cNvGrpSpPr>
            <a:grpSpLocks/>
          </p:cNvGrpSpPr>
          <p:nvPr/>
        </p:nvGrpSpPr>
        <p:grpSpPr bwMode="auto">
          <a:xfrm>
            <a:off x="6705600" y="3962400"/>
            <a:ext cx="1447800" cy="1273629"/>
            <a:chOff x="3089" y="3828"/>
            <a:chExt cx="665" cy="585"/>
          </a:xfrm>
        </p:grpSpPr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3339" y="419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31" name="AutoShape 28"/>
            <p:cNvCxnSpPr>
              <a:cxnSpLocks noChangeShapeType="1"/>
              <a:stCxn id="28" idx="4"/>
              <a:endCxn id="29" idx="1"/>
            </p:cNvCxnSpPr>
            <p:nvPr/>
          </p:nvCxnSpPr>
          <p:spPr bwMode="auto">
            <a:xfrm>
              <a:off x="3198" y="4046"/>
              <a:ext cx="173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29"/>
            <p:cNvCxnSpPr>
              <a:cxnSpLocks noChangeShapeType="1"/>
              <a:stCxn id="29" idx="7"/>
              <a:endCxn id="30" idx="4"/>
            </p:cNvCxnSpPr>
            <p:nvPr/>
          </p:nvCxnSpPr>
          <p:spPr bwMode="auto">
            <a:xfrm flipV="1">
              <a:off x="3524" y="4046"/>
              <a:ext cx="121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" name="Group 31"/>
          <p:cNvGrpSpPr>
            <a:grpSpLocks/>
          </p:cNvGrpSpPr>
          <p:nvPr/>
        </p:nvGrpSpPr>
        <p:grpSpPr bwMode="auto">
          <a:xfrm>
            <a:off x="6781800" y="5410200"/>
            <a:ext cx="1447800" cy="1243149"/>
            <a:chOff x="3089" y="3475"/>
            <a:chExt cx="665" cy="571"/>
          </a:xfrm>
        </p:grpSpPr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3307" y="347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47" name="AutoShape 28"/>
            <p:cNvCxnSpPr>
              <a:cxnSpLocks noChangeShapeType="1"/>
              <a:stCxn id="45" idx="3"/>
              <a:endCxn id="44" idx="0"/>
            </p:cNvCxnSpPr>
            <p:nvPr/>
          </p:nvCxnSpPr>
          <p:spPr bwMode="auto">
            <a:xfrm flipH="1">
              <a:off x="3198" y="3666"/>
              <a:ext cx="140" cy="1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29"/>
            <p:cNvCxnSpPr>
              <a:cxnSpLocks noChangeShapeType="1"/>
              <a:stCxn id="45" idx="5"/>
              <a:endCxn id="46" idx="0"/>
            </p:cNvCxnSpPr>
            <p:nvPr/>
          </p:nvCxnSpPr>
          <p:spPr bwMode="auto">
            <a:xfrm>
              <a:off x="3492" y="3670"/>
              <a:ext cx="153" cy="1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30"/>
            <p:cNvCxnSpPr>
              <a:cxnSpLocks noChangeShapeType="1"/>
              <a:stCxn id="44" idx="6"/>
              <a:endCxn id="46" idx="2"/>
            </p:cNvCxnSpPr>
            <p:nvPr/>
          </p:nvCxnSpPr>
          <p:spPr bwMode="auto">
            <a:xfrm>
              <a:off x="3316" y="3937"/>
              <a:ext cx="2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1234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3657600" y="1219200"/>
            <a:ext cx="3276600" cy="1600200"/>
            <a:chOff x="3505200" y="1295400"/>
            <a:chExt cx="3276600" cy="1600200"/>
          </a:xfrm>
        </p:grpSpPr>
        <p:sp>
          <p:nvSpPr>
            <p:cNvPr id="75" name="Rounded Rectangle 74"/>
            <p:cNvSpPr/>
            <p:nvPr/>
          </p:nvSpPr>
          <p:spPr>
            <a:xfrm>
              <a:off x="3505200" y="1295400"/>
              <a:ext cx="3276600" cy="1600200"/>
            </a:xfrm>
            <a:prstGeom prst="roundRect">
              <a:avLst/>
            </a:prstGeom>
            <a:solidFill>
              <a:srgbClr val="CCFF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76" name="Group 38"/>
            <p:cNvGrpSpPr>
              <a:grpSpLocks/>
            </p:cNvGrpSpPr>
            <p:nvPr/>
          </p:nvGrpSpPr>
          <p:grpSpPr bwMode="auto">
            <a:xfrm>
              <a:off x="4706941" y="2016125"/>
              <a:ext cx="973138" cy="727075"/>
              <a:chOff x="3286" y="962"/>
              <a:chExt cx="613" cy="458"/>
            </a:xfrm>
          </p:grpSpPr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3286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3480" y="962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0" name="Oval 35"/>
              <p:cNvSpPr>
                <a:spLocks noChangeArrowheads="1"/>
              </p:cNvSpPr>
              <p:nvPr/>
            </p:nvSpPr>
            <p:spPr bwMode="auto">
              <a:xfrm>
                <a:off x="3681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</p:grpSp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447800"/>
              <a:ext cx="29892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Topology Limits Distributions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3505200" cy="5181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Given some graph topology G, only certain joint distributions can be encoded</a:t>
            </a:r>
          </a:p>
          <a:p>
            <a:pPr lvl="6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 graph structure guarantees certain (conditional) independences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(There might be more independence)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Adding arcs increases the set of distributions, but has several costs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Full conditioning can encode any distribution</a:t>
            </a:r>
          </a:p>
        </p:txBody>
      </p:sp>
      <p:sp>
        <p:nvSpPr>
          <p:cNvPr id="68611" name="Freeform 4"/>
          <p:cNvSpPr>
            <a:spLocks/>
          </p:cNvSpPr>
          <p:nvPr/>
        </p:nvSpPr>
        <p:spPr bwMode="auto">
          <a:xfrm>
            <a:off x="6115050" y="2171700"/>
            <a:ext cx="2617788" cy="2717800"/>
          </a:xfrm>
          <a:custGeom>
            <a:avLst/>
            <a:gdLst>
              <a:gd name="T0" fmla="*/ 2147483647 w 1649"/>
              <a:gd name="T1" fmla="*/ 2147483647 h 1712"/>
              <a:gd name="T2" fmla="*/ 2147483647 w 1649"/>
              <a:gd name="T3" fmla="*/ 2147483647 h 1712"/>
              <a:gd name="T4" fmla="*/ 2147483647 w 1649"/>
              <a:gd name="T5" fmla="*/ 2147483647 h 1712"/>
              <a:gd name="T6" fmla="*/ 2147483647 w 1649"/>
              <a:gd name="T7" fmla="*/ 2147483647 h 1712"/>
              <a:gd name="T8" fmla="*/ 2147483647 w 1649"/>
              <a:gd name="T9" fmla="*/ 2147483647 h 1712"/>
              <a:gd name="T10" fmla="*/ 2147483647 w 1649"/>
              <a:gd name="T11" fmla="*/ 2147483647 h 1712"/>
              <a:gd name="T12" fmla="*/ 2147483647 w 1649"/>
              <a:gd name="T13" fmla="*/ 2147483647 h 1712"/>
              <a:gd name="T14" fmla="*/ 2147483647 w 1649"/>
              <a:gd name="T15" fmla="*/ 2147483647 h 1712"/>
              <a:gd name="T16" fmla="*/ 2147483647 w 1649"/>
              <a:gd name="T17" fmla="*/ 2147483647 h 1712"/>
              <a:gd name="T18" fmla="*/ 2147483647 w 1649"/>
              <a:gd name="T19" fmla="*/ 2147483647 h 1712"/>
              <a:gd name="T20" fmla="*/ 2147483647 w 1649"/>
              <a:gd name="T21" fmla="*/ 2147483647 h 17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9"/>
              <a:gd name="T34" fmla="*/ 0 h 1712"/>
              <a:gd name="T35" fmla="*/ 1649 w 1649"/>
              <a:gd name="T36" fmla="*/ 1712 h 171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9" h="1712">
                <a:moveTo>
                  <a:pt x="1196" y="253"/>
                </a:moveTo>
                <a:cubicBezTo>
                  <a:pt x="1083" y="260"/>
                  <a:pt x="906" y="107"/>
                  <a:pt x="752" y="121"/>
                </a:cubicBezTo>
                <a:cubicBezTo>
                  <a:pt x="598" y="135"/>
                  <a:pt x="395" y="204"/>
                  <a:pt x="273" y="335"/>
                </a:cubicBezTo>
                <a:cubicBezTo>
                  <a:pt x="151" y="466"/>
                  <a:pt x="0" y="785"/>
                  <a:pt x="18" y="906"/>
                </a:cubicBezTo>
                <a:cubicBezTo>
                  <a:pt x="36" y="1027"/>
                  <a:pt x="354" y="933"/>
                  <a:pt x="380" y="1059"/>
                </a:cubicBezTo>
                <a:cubicBezTo>
                  <a:pt x="406" y="1185"/>
                  <a:pt x="53" y="1618"/>
                  <a:pt x="176" y="1665"/>
                </a:cubicBezTo>
                <a:cubicBezTo>
                  <a:pt x="299" y="1712"/>
                  <a:pt x="884" y="1398"/>
                  <a:pt x="1119" y="1339"/>
                </a:cubicBezTo>
                <a:cubicBezTo>
                  <a:pt x="1354" y="1280"/>
                  <a:pt x="1527" y="1409"/>
                  <a:pt x="1588" y="1308"/>
                </a:cubicBezTo>
                <a:cubicBezTo>
                  <a:pt x="1649" y="1207"/>
                  <a:pt x="1512" y="937"/>
                  <a:pt x="1486" y="732"/>
                </a:cubicBezTo>
                <a:cubicBezTo>
                  <a:pt x="1460" y="527"/>
                  <a:pt x="1478" y="160"/>
                  <a:pt x="1430" y="80"/>
                </a:cubicBezTo>
                <a:cubicBezTo>
                  <a:pt x="1382" y="0"/>
                  <a:pt x="1285" y="232"/>
                  <a:pt x="1196" y="25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2" name="Freeform 40"/>
          <p:cNvSpPr>
            <a:spLocks/>
          </p:cNvSpPr>
          <p:nvPr/>
        </p:nvSpPr>
        <p:spPr bwMode="auto">
          <a:xfrm>
            <a:off x="6434138" y="2579688"/>
            <a:ext cx="1820862" cy="1382712"/>
          </a:xfrm>
          <a:custGeom>
            <a:avLst/>
            <a:gdLst>
              <a:gd name="T0" fmla="*/ 2147483647 w 1147"/>
              <a:gd name="T1" fmla="*/ 2147483647 h 871"/>
              <a:gd name="T2" fmla="*/ 2147483647 w 1147"/>
              <a:gd name="T3" fmla="*/ 2147483647 h 871"/>
              <a:gd name="T4" fmla="*/ 2147483647 w 1147"/>
              <a:gd name="T5" fmla="*/ 2147483647 h 871"/>
              <a:gd name="T6" fmla="*/ 2147483647 w 1147"/>
              <a:gd name="T7" fmla="*/ 2147483647 h 871"/>
              <a:gd name="T8" fmla="*/ 2147483647 w 1147"/>
              <a:gd name="T9" fmla="*/ 2147483647 h 871"/>
              <a:gd name="T10" fmla="*/ 2147483647 w 1147"/>
              <a:gd name="T11" fmla="*/ 2147483647 h 871"/>
              <a:gd name="T12" fmla="*/ 2147483647 w 1147"/>
              <a:gd name="T13" fmla="*/ 2147483647 h 871"/>
              <a:gd name="T14" fmla="*/ 2147483647 w 1147"/>
              <a:gd name="T15" fmla="*/ 2147483647 h 871"/>
              <a:gd name="T16" fmla="*/ 2147483647 w 1147"/>
              <a:gd name="T17" fmla="*/ 2147483647 h 8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7"/>
              <a:gd name="T28" fmla="*/ 0 h 871"/>
              <a:gd name="T29" fmla="*/ 1147 w 1147"/>
              <a:gd name="T30" fmla="*/ 871 h 87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7" h="871">
                <a:moveTo>
                  <a:pt x="112" y="511"/>
                </a:moveTo>
                <a:cubicBezTo>
                  <a:pt x="192" y="592"/>
                  <a:pt x="340" y="863"/>
                  <a:pt x="494" y="867"/>
                </a:cubicBezTo>
                <a:cubicBezTo>
                  <a:pt x="648" y="871"/>
                  <a:pt x="933" y="669"/>
                  <a:pt x="1035" y="536"/>
                </a:cubicBezTo>
                <a:cubicBezTo>
                  <a:pt x="1137" y="403"/>
                  <a:pt x="1147" y="144"/>
                  <a:pt x="1106" y="72"/>
                </a:cubicBezTo>
                <a:cubicBezTo>
                  <a:pt x="1065" y="0"/>
                  <a:pt x="890" y="114"/>
                  <a:pt x="790" y="103"/>
                </a:cubicBezTo>
                <a:cubicBezTo>
                  <a:pt x="690" y="92"/>
                  <a:pt x="602" y="3"/>
                  <a:pt x="504" y="6"/>
                </a:cubicBezTo>
                <a:cubicBezTo>
                  <a:pt x="406" y="9"/>
                  <a:pt x="285" y="55"/>
                  <a:pt x="204" y="118"/>
                </a:cubicBezTo>
                <a:cubicBezTo>
                  <a:pt x="123" y="181"/>
                  <a:pt x="30" y="318"/>
                  <a:pt x="15" y="383"/>
                </a:cubicBezTo>
                <a:cubicBezTo>
                  <a:pt x="0" y="448"/>
                  <a:pt x="32" y="430"/>
                  <a:pt x="112" y="511"/>
                </a:cubicBezTo>
                <a:close/>
              </a:path>
            </a:pathLst>
          </a:cu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3" name="Freeform 5"/>
          <p:cNvSpPr>
            <a:spLocks/>
          </p:cNvSpPr>
          <p:nvPr/>
        </p:nvSpPr>
        <p:spPr bwMode="auto">
          <a:xfrm>
            <a:off x="6638925" y="2767013"/>
            <a:ext cx="904875" cy="858837"/>
          </a:xfrm>
          <a:custGeom>
            <a:avLst/>
            <a:gdLst>
              <a:gd name="T0" fmla="*/ 2147483647 w 570"/>
              <a:gd name="T1" fmla="*/ 2147483647 h 541"/>
              <a:gd name="T2" fmla="*/ 2147483647 w 570"/>
              <a:gd name="T3" fmla="*/ 2147483647 h 541"/>
              <a:gd name="T4" fmla="*/ 2147483647 w 570"/>
              <a:gd name="T5" fmla="*/ 2147483647 h 541"/>
              <a:gd name="T6" fmla="*/ 2147483647 w 570"/>
              <a:gd name="T7" fmla="*/ 2147483647 h 541"/>
              <a:gd name="T8" fmla="*/ 2147483647 w 570"/>
              <a:gd name="T9" fmla="*/ 2147483647 h 541"/>
              <a:gd name="T10" fmla="*/ 2147483647 w 570"/>
              <a:gd name="T11" fmla="*/ 2147483647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0"/>
              <a:gd name="T19" fmla="*/ 0 h 541"/>
              <a:gd name="T20" fmla="*/ 570 w 570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0" h="541">
                <a:moveTo>
                  <a:pt x="279" y="31"/>
                </a:moveTo>
                <a:cubicBezTo>
                  <a:pt x="193" y="50"/>
                  <a:pt x="38" y="135"/>
                  <a:pt x="19" y="194"/>
                </a:cubicBezTo>
                <a:cubicBezTo>
                  <a:pt x="0" y="253"/>
                  <a:pt x="83" y="334"/>
                  <a:pt x="162" y="383"/>
                </a:cubicBezTo>
                <a:cubicBezTo>
                  <a:pt x="241" y="432"/>
                  <a:pt x="431" y="541"/>
                  <a:pt x="493" y="490"/>
                </a:cubicBezTo>
                <a:cubicBezTo>
                  <a:pt x="555" y="439"/>
                  <a:pt x="570" y="154"/>
                  <a:pt x="534" y="77"/>
                </a:cubicBezTo>
                <a:cubicBezTo>
                  <a:pt x="498" y="0"/>
                  <a:pt x="365" y="12"/>
                  <a:pt x="279" y="31"/>
                </a:cubicBez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233320" y="2678113"/>
            <a:ext cx="704056" cy="341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5" name="Line 9"/>
          <p:cNvSpPr>
            <a:spLocks noChangeShapeType="1"/>
          </p:cNvSpPr>
          <p:nvPr/>
        </p:nvSpPr>
        <p:spPr bwMode="auto">
          <a:xfrm flipH="1" flipV="1">
            <a:off x="7653539" y="4165515"/>
            <a:ext cx="869419" cy="75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9" name="Line 41"/>
          <p:cNvSpPr>
            <a:spLocks noChangeShapeType="1"/>
          </p:cNvSpPr>
          <p:nvPr/>
        </p:nvSpPr>
        <p:spPr bwMode="auto">
          <a:xfrm flipH="1">
            <a:off x="8056562" y="2678113"/>
            <a:ext cx="1468437" cy="404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81" name="Group 79"/>
          <p:cNvGrpSpPr>
            <a:grpSpLocks/>
          </p:cNvGrpSpPr>
          <p:nvPr/>
        </p:nvGrpSpPr>
        <p:grpSpPr bwMode="auto">
          <a:xfrm>
            <a:off x="9601200" y="1398959"/>
            <a:ext cx="1425575" cy="3124200"/>
            <a:chOff x="7315200" y="1371600"/>
            <a:chExt cx="1600200" cy="3505200"/>
          </a:xfrm>
        </p:grpSpPr>
        <p:sp>
          <p:nvSpPr>
            <p:cNvPr id="82" name="Rounded Rectangle 81"/>
            <p:cNvSpPr/>
            <p:nvPr/>
          </p:nvSpPr>
          <p:spPr>
            <a:xfrm>
              <a:off x="7315200" y="1371600"/>
              <a:ext cx="1600200" cy="3505200"/>
            </a:xfrm>
            <a:prstGeom prst="roundRect">
              <a:avLst/>
            </a:prstGeom>
            <a:solidFill>
              <a:srgbClr val="FF99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3" name="Group 17"/>
            <p:cNvGrpSpPr>
              <a:grpSpLocks/>
            </p:cNvGrpSpPr>
            <p:nvPr/>
          </p:nvGrpSpPr>
          <p:grpSpPr bwMode="auto">
            <a:xfrm>
              <a:off x="7632700" y="1828800"/>
              <a:ext cx="1079500" cy="906463"/>
              <a:chOff x="4272" y="1152"/>
              <a:chExt cx="1200" cy="1008"/>
            </a:xfrm>
          </p:grpSpPr>
          <p:sp>
            <p:nvSpPr>
              <p:cNvPr id="9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00" name="AutoShape 15"/>
              <p:cNvCxnSpPr>
                <a:cxnSpLocks noChangeShapeType="1"/>
                <a:stCxn id="98" idx="3"/>
                <a:endCxn id="9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1" name="AutoShape 16"/>
              <p:cNvCxnSpPr>
                <a:cxnSpLocks noChangeShapeType="1"/>
                <a:stCxn id="98" idx="5"/>
                <a:endCxn id="9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4" name="Group 17"/>
            <p:cNvGrpSpPr>
              <a:grpSpLocks/>
            </p:cNvGrpSpPr>
            <p:nvPr/>
          </p:nvGrpSpPr>
          <p:grpSpPr bwMode="auto">
            <a:xfrm>
              <a:off x="7632700" y="2743200"/>
              <a:ext cx="1079500" cy="906463"/>
              <a:chOff x="4272" y="1152"/>
              <a:chExt cx="1200" cy="1008"/>
            </a:xfrm>
          </p:grpSpPr>
          <p:sp>
            <p:nvSpPr>
              <p:cNvPr id="92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4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5" name="AutoShape 15"/>
              <p:cNvCxnSpPr>
                <a:cxnSpLocks noChangeShapeType="1"/>
                <a:stCxn id="93" idx="3"/>
                <a:endCxn id="92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6" name="AutoShape 16"/>
              <p:cNvCxnSpPr>
                <a:cxnSpLocks noChangeShapeType="1"/>
                <a:stCxn id="93" idx="5"/>
                <a:endCxn id="94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5" name="Group 17"/>
            <p:cNvGrpSpPr>
              <a:grpSpLocks/>
            </p:cNvGrpSpPr>
            <p:nvPr/>
          </p:nvGrpSpPr>
          <p:grpSpPr bwMode="auto">
            <a:xfrm>
              <a:off x="7620000" y="3741738"/>
              <a:ext cx="1079500" cy="906462"/>
              <a:chOff x="4272" y="1152"/>
              <a:chExt cx="1200" cy="1008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8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0" name="AutoShape 15"/>
              <p:cNvCxnSpPr>
                <a:cxnSpLocks noChangeShapeType="1"/>
                <a:stCxn id="88" idx="3"/>
                <a:endCxn id="8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1" name="AutoShape 16"/>
              <p:cNvCxnSpPr>
                <a:cxnSpLocks noChangeShapeType="1"/>
                <a:stCxn id="88" idx="5"/>
                <a:endCxn id="8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86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1447800"/>
              <a:ext cx="130333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80"/>
          <p:cNvGrpSpPr>
            <a:grpSpLocks/>
          </p:cNvGrpSpPr>
          <p:nvPr/>
        </p:nvGrpSpPr>
        <p:grpSpPr bwMode="auto">
          <a:xfrm>
            <a:off x="7543800" y="4648200"/>
            <a:ext cx="3418332" cy="2065337"/>
            <a:chOff x="5029200" y="4648200"/>
            <a:chExt cx="3810000" cy="2209800"/>
          </a:xfrm>
        </p:grpSpPr>
        <p:sp>
          <p:nvSpPr>
            <p:cNvPr id="103" name="Rounded Rectangle 102"/>
            <p:cNvSpPr/>
            <p:nvPr/>
          </p:nvSpPr>
          <p:spPr>
            <a:xfrm>
              <a:off x="5029200" y="4648200"/>
              <a:ext cx="3810000" cy="22098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104" name="Group 31"/>
            <p:cNvGrpSpPr>
              <a:grpSpLocks/>
            </p:cNvGrpSpPr>
            <p:nvPr/>
          </p:nvGrpSpPr>
          <p:grpSpPr bwMode="auto">
            <a:xfrm>
              <a:off x="5181600" y="5265737"/>
              <a:ext cx="930275" cy="677863"/>
              <a:chOff x="3089" y="3475"/>
              <a:chExt cx="665" cy="571"/>
            </a:xfrm>
          </p:grpSpPr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4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4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44" name="AutoShape 28"/>
              <p:cNvCxnSpPr>
                <a:cxnSpLocks noChangeShapeType="1"/>
                <a:stCxn id="142" idx="3"/>
                <a:endCxn id="14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5" name="AutoShape 29"/>
              <p:cNvCxnSpPr>
                <a:cxnSpLocks noChangeShapeType="1"/>
                <a:stCxn id="142" idx="5"/>
                <a:endCxn id="14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6" name="AutoShape 30"/>
              <p:cNvCxnSpPr>
                <a:cxnSpLocks noChangeShapeType="1"/>
                <a:stCxn id="141" idx="6"/>
                <a:endCxn id="14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5" name="Group 31"/>
            <p:cNvGrpSpPr>
              <a:grpSpLocks/>
            </p:cNvGrpSpPr>
            <p:nvPr/>
          </p:nvGrpSpPr>
          <p:grpSpPr bwMode="auto">
            <a:xfrm>
              <a:off x="6461125" y="5243512"/>
              <a:ext cx="930275" cy="677863"/>
              <a:chOff x="3089" y="3475"/>
              <a:chExt cx="665" cy="571"/>
            </a:xfrm>
          </p:grpSpPr>
          <p:sp>
            <p:nvSpPr>
              <p:cNvPr id="135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6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7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8" name="AutoShape 28"/>
              <p:cNvCxnSpPr>
                <a:cxnSpLocks noChangeShapeType="1"/>
                <a:stCxn id="136" idx="3"/>
                <a:endCxn id="135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9" name="AutoShape 29"/>
              <p:cNvCxnSpPr>
                <a:cxnSpLocks noChangeShapeType="1"/>
                <a:stCxn id="136" idx="5"/>
                <a:endCxn id="137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0" name="AutoShape 30"/>
              <p:cNvCxnSpPr>
                <a:cxnSpLocks noChangeShapeType="1"/>
                <a:stCxn id="135" idx="6"/>
                <a:endCxn id="137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" name="Group 31"/>
            <p:cNvGrpSpPr>
              <a:grpSpLocks/>
            </p:cNvGrpSpPr>
            <p:nvPr/>
          </p:nvGrpSpPr>
          <p:grpSpPr bwMode="auto">
            <a:xfrm>
              <a:off x="7680325" y="5243512"/>
              <a:ext cx="930275" cy="677863"/>
              <a:chOff x="3089" y="3475"/>
              <a:chExt cx="665" cy="571"/>
            </a:xfrm>
          </p:grpSpPr>
          <p:sp>
            <p:nvSpPr>
              <p:cNvPr id="129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0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1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2" name="AutoShape 28"/>
              <p:cNvCxnSpPr>
                <a:cxnSpLocks noChangeShapeType="1"/>
                <a:stCxn id="130" idx="3"/>
                <a:endCxn id="129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" name="AutoShape 29"/>
              <p:cNvCxnSpPr>
                <a:cxnSpLocks noChangeShapeType="1"/>
                <a:stCxn id="130" idx="5"/>
                <a:endCxn id="131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4" name="AutoShape 30"/>
              <p:cNvCxnSpPr>
                <a:cxnSpLocks noChangeShapeType="1"/>
                <a:stCxn id="129" idx="6"/>
                <a:endCxn id="131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5181600" y="6118225"/>
              <a:ext cx="930275" cy="677863"/>
              <a:chOff x="3089" y="3475"/>
              <a:chExt cx="665" cy="571"/>
            </a:xfrm>
          </p:grpSpPr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24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25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6" name="AutoShape 28"/>
              <p:cNvCxnSpPr>
                <a:cxnSpLocks noChangeShapeType="1"/>
                <a:stCxn id="124" idx="3"/>
                <a:endCxn id="123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7" name="AutoShape 29"/>
              <p:cNvCxnSpPr>
                <a:cxnSpLocks noChangeShapeType="1"/>
                <a:stCxn id="124" idx="5"/>
                <a:endCxn id="125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8" name="AutoShape 30"/>
              <p:cNvCxnSpPr>
                <a:cxnSpLocks noChangeShapeType="1"/>
                <a:stCxn id="123" idx="6"/>
                <a:endCxn id="125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8" name="Group 31"/>
            <p:cNvGrpSpPr>
              <a:grpSpLocks/>
            </p:cNvGrpSpPr>
            <p:nvPr/>
          </p:nvGrpSpPr>
          <p:grpSpPr bwMode="auto">
            <a:xfrm>
              <a:off x="6461125" y="6096000"/>
              <a:ext cx="930275" cy="677863"/>
              <a:chOff x="3089" y="3475"/>
              <a:chExt cx="665" cy="571"/>
            </a:xfrm>
          </p:grpSpPr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8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9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0" name="AutoShape 28"/>
              <p:cNvCxnSpPr>
                <a:cxnSpLocks noChangeShapeType="1"/>
                <a:stCxn id="118" idx="3"/>
                <a:endCxn id="117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1" name="AutoShape 29"/>
              <p:cNvCxnSpPr>
                <a:cxnSpLocks noChangeShapeType="1"/>
                <a:stCxn id="118" idx="5"/>
                <a:endCxn id="119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2" name="AutoShape 30"/>
              <p:cNvCxnSpPr>
                <a:cxnSpLocks noChangeShapeType="1"/>
                <a:stCxn id="117" idx="6"/>
                <a:endCxn id="119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9" name="Group 31"/>
            <p:cNvGrpSpPr>
              <a:grpSpLocks/>
            </p:cNvGrpSpPr>
            <p:nvPr/>
          </p:nvGrpSpPr>
          <p:grpSpPr bwMode="auto">
            <a:xfrm>
              <a:off x="7680325" y="6096000"/>
              <a:ext cx="930275" cy="677863"/>
              <a:chOff x="3089" y="3475"/>
              <a:chExt cx="665" cy="571"/>
            </a:xfrm>
          </p:grpSpPr>
          <p:sp>
            <p:nvSpPr>
              <p:cNvPr id="11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14" name="AutoShape 28"/>
              <p:cNvCxnSpPr>
                <a:cxnSpLocks noChangeShapeType="1"/>
                <a:stCxn id="112" idx="3"/>
                <a:endCxn id="11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5" name="AutoShape 29"/>
              <p:cNvCxnSpPr>
                <a:cxnSpLocks noChangeShapeType="1"/>
                <a:stCxn id="112" idx="5"/>
                <a:endCxn id="11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6" name="AutoShape 30"/>
              <p:cNvCxnSpPr>
                <a:cxnSpLocks noChangeShapeType="1"/>
                <a:stCxn id="111" idx="6"/>
                <a:endCxn id="11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11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724400"/>
              <a:ext cx="2555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2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526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2"/>
  <p:tag name="PICTUREFILESIZE" val="404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97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2^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5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\it +cavity, +catch, -toothache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621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2"/>
  <p:tag name="PICTUREFILESIZE" val="404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4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h, h, t, h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43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 - t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453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9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j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184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09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, 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2"/>
  <p:tag name="PICTUREFILESIZE" val="467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9186</Words>
  <Application>Microsoft Macintosh PowerPoint</Application>
  <PresentationFormat>Widescreen</PresentationFormat>
  <Paragraphs>3172</Paragraphs>
  <Slides>163</Slides>
  <Notes>18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2" baseType="lpstr">
      <vt:lpstr>ＭＳ Ｐゴシック</vt:lpstr>
      <vt:lpstr>Arial</vt:lpstr>
      <vt:lpstr>Calibri</vt:lpstr>
      <vt:lpstr>Symbol</vt:lpstr>
      <vt:lpstr>Times New Roman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Inference in Ghostbusters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PowerPoint Presentation</vt:lpstr>
      <vt:lpstr>Probabilistic Models</vt:lpstr>
      <vt:lpstr>Independence</vt:lpstr>
      <vt:lpstr>Independence</vt:lpstr>
      <vt:lpstr>Example: Independence?</vt:lpstr>
      <vt:lpstr>Example: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Ghostbusters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Coin Flips</vt:lpstr>
      <vt:lpstr>Example: Traffic</vt:lpstr>
      <vt:lpstr>Example: Traffic II</vt:lpstr>
      <vt:lpstr>Example: Alarm Network</vt:lpstr>
      <vt:lpstr>Bayes’ Net Semantics</vt:lpstr>
      <vt:lpstr>Bayes’ Net Semantics</vt:lpstr>
      <vt:lpstr>Probabilities in BNs</vt:lpstr>
      <vt:lpstr>Probabilities in BNs</vt:lpstr>
      <vt:lpstr>Example: Coin Flips</vt:lpstr>
      <vt:lpstr>Example: Traffic</vt:lpstr>
      <vt:lpstr>Example: Alarm Network</vt:lpstr>
      <vt:lpstr>Example: Traffic</vt:lpstr>
      <vt:lpstr>Example: Reverse Traffic</vt:lpstr>
      <vt:lpstr>Causality?</vt:lpstr>
      <vt:lpstr>Bayes’ Nets</vt:lpstr>
      <vt:lpstr>PowerPoint Presentation</vt:lpstr>
      <vt:lpstr>Bayes’ Nets</vt:lpstr>
      <vt:lpstr>Bayes’ Net Semantics</vt:lpstr>
      <vt:lpstr>Example: Alarm Network</vt:lpstr>
      <vt:lpstr>Example: Alarm Network</vt:lpstr>
      <vt:lpstr>Size of a Bayes’ Net</vt:lpstr>
      <vt:lpstr>Bayes’ Nets</vt:lpstr>
      <vt:lpstr>Conditional Independence</vt:lpstr>
      <vt:lpstr>Bayes Nets: Assumptions</vt:lpstr>
      <vt:lpstr>Example</vt:lpstr>
      <vt:lpstr>Independence in a BN</vt:lpstr>
      <vt:lpstr>D-separation: Outline</vt:lpstr>
      <vt:lpstr>D-separation: Outline</vt:lpstr>
      <vt:lpstr>Causal Chains</vt:lpstr>
      <vt:lpstr>Causal Chains</vt:lpstr>
      <vt:lpstr>Common Cause</vt:lpstr>
      <vt:lpstr>Common Cause</vt:lpstr>
      <vt:lpstr>Common Effect</vt:lpstr>
      <vt:lpstr>The General Case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Topology Limits Distributions</vt:lpstr>
      <vt:lpstr>Bayes Nets Representation Summary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  <vt:lpstr>Approximate Inference: 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Gibbs Sampling</vt:lpstr>
      <vt:lpstr>Gibbs Sampling</vt:lpstr>
      <vt:lpstr>Gibbs Sampling Example: P( S | +r)</vt:lpstr>
      <vt:lpstr>Gibbs Sampling</vt:lpstr>
      <vt:lpstr>Efficient Resampling of One Variable</vt:lpstr>
      <vt:lpstr>Bayes’ Net Sampling Summary</vt:lpstr>
      <vt:lpstr>Further Reading on Gibbs Sampling*</vt:lpstr>
      <vt:lpstr>How About Particle Filtering?</vt:lpstr>
      <vt:lpstr>Particle Filtering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3</cp:revision>
  <dcterms:created xsi:type="dcterms:W3CDTF">2025-05-31T07:35:33Z</dcterms:created>
  <dcterms:modified xsi:type="dcterms:W3CDTF">2025-05-31T07:44:37Z</dcterms:modified>
</cp:coreProperties>
</file>